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97" r:id="rId3"/>
    <p:sldId id="258" r:id="rId4"/>
    <p:sldId id="259" r:id="rId5"/>
    <p:sldId id="298" r:id="rId6"/>
    <p:sldId id="260" r:id="rId7"/>
    <p:sldId id="261" r:id="rId8"/>
    <p:sldId id="262" r:id="rId9"/>
    <p:sldId id="277" r:id="rId10"/>
    <p:sldId id="263" r:id="rId11"/>
    <p:sldId id="265" r:id="rId12"/>
    <p:sldId id="301" r:id="rId13"/>
    <p:sldId id="302" r:id="rId14"/>
    <p:sldId id="303" r:id="rId15"/>
    <p:sldId id="266" r:id="rId16"/>
    <p:sldId id="280" r:id="rId17"/>
    <p:sldId id="278" r:id="rId18"/>
    <p:sldId id="281" r:id="rId19"/>
    <p:sldId id="279" r:id="rId20"/>
    <p:sldId id="282" r:id="rId21"/>
    <p:sldId id="283" r:id="rId22"/>
    <p:sldId id="284" r:id="rId23"/>
    <p:sldId id="285" r:id="rId24"/>
    <p:sldId id="286" r:id="rId25"/>
    <p:sldId id="268" r:id="rId26"/>
    <p:sldId id="296" r:id="rId27"/>
    <p:sldId id="269" r:id="rId28"/>
    <p:sldId id="270" r:id="rId29"/>
    <p:sldId id="271" r:id="rId30"/>
    <p:sldId id="274" r:id="rId31"/>
    <p:sldId id="272" r:id="rId32"/>
    <p:sldId id="273" r:id="rId33"/>
    <p:sldId id="275" r:id="rId34"/>
    <p:sldId id="276" r:id="rId35"/>
    <p:sldId id="287" r:id="rId36"/>
    <p:sldId id="288" r:id="rId37"/>
    <p:sldId id="289" r:id="rId38"/>
    <p:sldId id="291" r:id="rId39"/>
    <p:sldId id="292" r:id="rId40"/>
    <p:sldId id="293" r:id="rId41"/>
    <p:sldId id="290" r:id="rId42"/>
    <p:sldId id="295" r:id="rId43"/>
    <p:sldId id="299" r:id="rId44"/>
    <p:sldId id="294" r:id="rId45"/>
    <p:sldId id="30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84582" autoAdjust="0"/>
  </p:normalViewPr>
  <p:slideViewPr>
    <p:cSldViewPr snapToGrid="0">
      <p:cViewPr varScale="1">
        <p:scale>
          <a:sx n="96" d="100"/>
          <a:sy n="96" d="100"/>
        </p:scale>
        <p:origin x="2034" y="90"/>
      </p:cViewPr>
      <p:guideLst/>
    </p:cSldViewPr>
  </p:slideViewPr>
  <p:outlineViewPr>
    <p:cViewPr>
      <p:scale>
        <a:sx n="33" d="100"/>
        <a:sy n="33" d="100"/>
      </p:scale>
      <p:origin x="0" y="-434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DEBEF-BA6A-48A5-8D89-6F24B29FE60F}" type="datetimeFigureOut">
              <a:rPr lang="en-GB" smtClean="0"/>
              <a:t>12/03/2021</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4704C9-C3C5-4FB4-A215-066BA6F9BCCA}" type="slidenum">
              <a:rPr lang="en-GB" smtClean="0"/>
              <a:t>‹#›</a:t>
            </a:fld>
            <a:endParaRPr lang="en-GB"/>
          </a:p>
        </p:txBody>
      </p:sp>
    </p:spTree>
    <p:extLst>
      <p:ext uri="{BB962C8B-B14F-4D97-AF65-F5344CB8AC3E}">
        <p14:creationId xmlns:p14="http://schemas.microsoft.com/office/powerpoint/2010/main" val="181751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4704C9-C3C5-4FB4-A215-066BA6F9BCCA}" type="slidenum">
              <a:rPr lang="en-GB" smtClean="0"/>
              <a:t>1</a:t>
            </a:fld>
            <a:endParaRPr lang="en-GB"/>
          </a:p>
        </p:txBody>
      </p:sp>
    </p:spTree>
    <p:extLst>
      <p:ext uri="{BB962C8B-B14F-4D97-AF65-F5344CB8AC3E}">
        <p14:creationId xmlns:p14="http://schemas.microsoft.com/office/powerpoint/2010/main" val="211672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X=5</a:t>
            </a:r>
          </a:p>
          <a:p>
            <a:r>
              <a:rPr lang="en-GB" dirty="0"/>
              <a:t>110 incident waves</a:t>
            </a:r>
          </a:p>
          <a:p>
            <a:r>
              <a:rPr lang="en-GB" dirty="0"/>
              <a:t>10 rotations of the polarisation vectors</a:t>
            </a:r>
          </a:p>
        </p:txBody>
      </p:sp>
      <p:sp>
        <p:nvSpPr>
          <p:cNvPr id="4" name="Slide Number Placeholder 3"/>
          <p:cNvSpPr>
            <a:spLocks noGrp="1"/>
          </p:cNvSpPr>
          <p:nvPr>
            <p:ph type="sldNum" sz="quarter" idx="5"/>
          </p:nvPr>
        </p:nvSpPr>
        <p:spPr/>
        <p:txBody>
          <a:bodyPr/>
          <a:lstStyle/>
          <a:p>
            <a:fld id="{B74704C9-C3C5-4FB4-A215-066BA6F9BCCA}" type="slidenum">
              <a:rPr lang="en-GB" smtClean="0"/>
              <a:t>39</a:t>
            </a:fld>
            <a:endParaRPr lang="en-GB"/>
          </a:p>
        </p:txBody>
      </p:sp>
    </p:spTree>
    <p:extLst>
      <p:ext uri="{BB962C8B-B14F-4D97-AF65-F5344CB8AC3E}">
        <p14:creationId xmlns:p14="http://schemas.microsoft.com/office/powerpoint/2010/main" val="2506241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X=10</a:t>
            </a:r>
          </a:p>
          <a:p>
            <a:r>
              <a:rPr lang="en-GB" dirty="0"/>
              <a:t>194 incident waves</a:t>
            </a:r>
          </a:p>
          <a:p>
            <a:r>
              <a:rPr lang="en-GB" dirty="0"/>
              <a:t>15 rotations of the polarisation vectors</a:t>
            </a:r>
          </a:p>
        </p:txBody>
      </p:sp>
      <p:sp>
        <p:nvSpPr>
          <p:cNvPr id="4" name="Slide Number Placeholder 3"/>
          <p:cNvSpPr>
            <a:spLocks noGrp="1"/>
          </p:cNvSpPr>
          <p:nvPr>
            <p:ph type="sldNum" sz="quarter" idx="5"/>
          </p:nvPr>
        </p:nvSpPr>
        <p:spPr/>
        <p:txBody>
          <a:bodyPr/>
          <a:lstStyle/>
          <a:p>
            <a:fld id="{B74704C9-C3C5-4FB4-A215-066BA6F9BCCA}" type="slidenum">
              <a:rPr lang="en-GB" smtClean="0"/>
              <a:t>40</a:t>
            </a:fld>
            <a:endParaRPr lang="en-GB"/>
          </a:p>
        </p:txBody>
      </p:sp>
    </p:spTree>
    <p:extLst>
      <p:ext uri="{BB962C8B-B14F-4D97-AF65-F5344CB8AC3E}">
        <p14:creationId xmlns:p14="http://schemas.microsoft.com/office/powerpoint/2010/main" val="1338805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Inhomogeneous Hexagonal monocrystal</a:t>
            </a:r>
          </a:p>
          <a:p>
            <a:r>
              <a:rPr lang="en-GB" dirty="0"/>
              <a:t>– ice crystals falling through the atmosphere</a:t>
            </a:r>
          </a:p>
        </p:txBody>
      </p:sp>
      <p:sp>
        <p:nvSpPr>
          <p:cNvPr id="4" name="Slide Number Placeholder 3"/>
          <p:cNvSpPr>
            <a:spLocks noGrp="1"/>
          </p:cNvSpPr>
          <p:nvPr>
            <p:ph type="sldNum" sz="quarter" idx="5"/>
          </p:nvPr>
        </p:nvSpPr>
        <p:spPr/>
        <p:txBody>
          <a:bodyPr/>
          <a:lstStyle/>
          <a:p>
            <a:fld id="{B74704C9-C3C5-4FB4-A215-066BA6F9BCCA}" type="slidenum">
              <a:rPr lang="en-GB" smtClean="0"/>
              <a:t>43</a:t>
            </a:fld>
            <a:endParaRPr lang="en-GB"/>
          </a:p>
        </p:txBody>
      </p:sp>
    </p:spTree>
    <p:extLst>
      <p:ext uri="{BB962C8B-B14F-4D97-AF65-F5344CB8AC3E}">
        <p14:creationId xmlns:p14="http://schemas.microsoft.com/office/powerpoint/2010/main" val="1985393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8-branch aggregate in a liquid sphere, 50GHz</a:t>
            </a:r>
          </a:p>
        </p:txBody>
      </p:sp>
      <p:sp>
        <p:nvSpPr>
          <p:cNvPr id="4" name="Slide Number Placeholder 3"/>
          <p:cNvSpPr>
            <a:spLocks noGrp="1"/>
          </p:cNvSpPr>
          <p:nvPr>
            <p:ph type="sldNum" sz="quarter" idx="5"/>
          </p:nvPr>
        </p:nvSpPr>
        <p:spPr/>
        <p:txBody>
          <a:bodyPr/>
          <a:lstStyle/>
          <a:p>
            <a:fld id="{B74704C9-C3C5-4FB4-A215-066BA6F9BCCA}" type="slidenum">
              <a:rPr lang="en-GB" smtClean="0"/>
              <a:t>44</a:t>
            </a:fld>
            <a:endParaRPr lang="en-GB"/>
          </a:p>
        </p:txBody>
      </p:sp>
    </p:spTree>
    <p:extLst>
      <p:ext uri="{BB962C8B-B14F-4D97-AF65-F5344CB8AC3E}">
        <p14:creationId xmlns:p14="http://schemas.microsoft.com/office/powerpoint/2010/main" val="281019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4704C9-C3C5-4FB4-A215-066BA6F9BCCA}" type="slidenum">
              <a:rPr lang="en-GB" smtClean="0"/>
              <a:t>4</a:t>
            </a:fld>
            <a:endParaRPr lang="en-GB"/>
          </a:p>
        </p:txBody>
      </p:sp>
    </p:spTree>
    <p:extLst>
      <p:ext uri="{BB962C8B-B14F-4D97-AF65-F5344CB8AC3E}">
        <p14:creationId xmlns:p14="http://schemas.microsoft.com/office/powerpoint/2010/main" val="6745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of more than 100 images from Cloud Particle Imager (CPI) data from twenty-two campaigns distributed throughout the mid-latitudes, tropics, and southern latitudes</a:t>
            </a:r>
            <a:endParaRPr lang="en-GB" dirty="0"/>
          </a:p>
        </p:txBody>
      </p:sp>
      <p:sp>
        <p:nvSpPr>
          <p:cNvPr id="4" name="Slide Number Placeholder 3"/>
          <p:cNvSpPr>
            <a:spLocks noGrp="1"/>
          </p:cNvSpPr>
          <p:nvPr>
            <p:ph type="sldNum" sz="quarter" idx="5"/>
          </p:nvPr>
        </p:nvSpPr>
        <p:spPr/>
        <p:txBody>
          <a:bodyPr/>
          <a:lstStyle/>
          <a:p>
            <a:fld id="{B74704C9-C3C5-4FB4-A215-066BA6F9BCCA}" type="slidenum">
              <a:rPr lang="en-GB" smtClean="0"/>
              <a:t>27</a:t>
            </a:fld>
            <a:endParaRPr lang="en-GB"/>
          </a:p>
        </p:txBody>
      </p:sp>
    </p:spTree>
    <p:extLst>
      <p:ext uri="{BB962C8B-B14F-4D97-AF65-F5344CB8AC3E}">
        <p14:creationId xmlns:p14="http://schemas.microsoft.com/office/powerpoint/2010/main" val="702426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that analysis, the most representative ice crystal shapes of relevance to modelling </a:t>
            </a:r>
            <a:r>
              <a:rPr lang="en-US" dirty="0" err="1"/>
              <a:t>millimetre</a:t>
            </a:r>
            <a:r>
              <a:rPr lang="en-US" dirty="0"/>
              <a:t> wave and sub-</a:t>
            </a:r>
            <a:r>
              <a:rPr lang="en-US" dirty="0" err="1"/>
              <a:t>millimetre</a:t>
            </a:r>
            <a:r>
              <a:rPr lang="en-US" dirty="0"/>
              <a:t> wave scattering within in-situ generated cirrus (prevalent in the mid-latitudes) are budding rosettes and aggregates of rosettes, which we use to generate our  ensemble model.</a:t>
            </a:r>
            <a:endParaRPr lang="en-GB" dirty="0"/>
          </a:p>
        </p:txBody>
      </p:sp>
      <p:sp>
        <p:nvSpPr>
          <p:cNvPr id="4" name="Slide Number Placeholder 3"/>
          <p:cNvSpPr>
            <a:spLocks noGrp="1"/>
          </p:cNvSpPr>
          <p:nvPr>
            <p:ph type="sldNum" sz="quarter" idx="5"/>
          </p:nvPr>
        </p:nvSpPr>
        <p:spPr/>
        <p:txBody>
          <a:bodyPr/>
          <a:lstStyle/>
          <a:p>
            <a:fld id="{B74704C9-C3C5-4FB4-A215-066BA6F9BCCA}" type="slidenum">
              <a:rPr lang="en-GB" smtClean="0"/>
              <a:t>28</a:t>
            </a:fld>
            <a:endParaRPr lang="en-GB"/>
          </a:p>
        </p:txBody>
      </p:sp>
    </p:spTree>
    <p:extLst>
      <p:ext uri="{BB962C8B-B14F-4D97-AF65-F5344CB8AC3E}">
        <p14:creationId xmlns:p14="http://schemas.microsoft.com/office/powerpoint/2010/main" val="299517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74704C9-C3C5-4FB4-A215-066BA6F9BCCA}" type="slidenum">
              <a:rPr lang="en-GB" smtClean="0"/>
              <a:t>29</a:t>
            </a:fld>
            <a:endParaRPr lang="en-GB"/>
          </a:p>
        </p:txBody>
      </p:sp>
    </p:spTree>
    <p:extLst>
      <p:ext uri="{BB962C8B-B14F-4D97-AF65-F5344CB8AC3E}">
        <p14:creationId xmlns:p14="http://schemas.microsoft.com/office/powerpoint/2010/main" val="2969587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sizes between 10-492 </a:t>
            </a:r>
            <a:r>
              <a:rPr lang="en-US" dirty="0" err="1"/>
              <a:t>μm</a:t>
            </a:r>
            <a:r>
              <a:rPr lang="en-US" dirty="0"/>
              <a:t> the rosette aggregate is scaled, and so is invariant with respect to its maximum dimension up until 492 </a:t>
            </a:r>
            <a:r>
              <a:rPr lang="en-US" dirty="0" err="1"/>
              <a:t>μm</a:t>
            </a:r>
            <a:r>
              <a:rPr lang="en-US" dirty="0"/>
              <a:t>. The remaining aggregates are all different as they are from different </a:t>
            </a:r>
            <a:r>
              <a:rPr lang="en-US" dirty="0" err="1"/>
              <a:t>realisations</a:t>
            </a:r>
            <a:r>
              <a:rPr lang="en-US" dirty="0"/>
              <a:t> of the Monte Carlo simulations. The aggregates consist  of 6 to 168  monomers of different complexity.</a:t>
            </a:r>
            <a:endParaRPr lang="en-GB" dirty="0"/>
          </a:p>
        </p:txBody>
      </p:sp>
      <p:sp>
        <p:nvSpPr>
          <p:cNvPr id="4" name="Slide Number Placeholder 3"/>
          <p:cNvSpPr>
            <a:spLocks noGrp="1"/>
          </p:cNvSpPr>
          <p:nvPr>
            <p:ph type="sldNum" sz="quarter" idx="5"/>
          </p:nvPr>
        </p:nvSpPr>
        <p:spPr/>
        <p:txBody>
          <a:bodyPr/>
          <a:lstStyle/>
          <a:p>
            <a:fld id="{B74704C9-C3C5-4FB4-A215-066BA6F9BCCA}" type="slidenum">
              <a:rPr lang="en-GB" smtClean="0"/>
              <a:t>30</a:t>
            </a:fld>
            <a:endParaRPr lang="en-GB"/>
          </a:p>
        </p:txBody>
      </p:sp>
    </p:spTree>
    <p:extLst>
      <p:ext uri="{BB962C8B-B14F-4D97-AF65-F5344CB8AC3E}">
        <p14:creationId xmlns:p14="http://schemas.microsoft.com/office/powerpoint/2010/main" val="1518965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Solid lines: refined mesh</a:t>
            </a:r>
          </a:p>
        </p:txBody>
      </p:sp>
      <p:sp>
        <p:nvSpPr>
          <p:cNvPr id="4" name="Slide Number Placeholder 3"/>
          <p:cNvSpPr>
            <a:spLocks noGrp="1"/>
          </p:cNvSpPr>
          <p:nvPr>
            <p:ph type="sldNum" sz="quarter" idx="5"/>
          </p:nvPr>
        </p:nvSpPr>
        <p:spPr/>
        <p:txBody>
          <a:bodyPr/>
          <a:lstStyle/>
          <a:p>
            <a:fld id="{B74704C9-C3C5-4FB4-A215-066BA6F9BCCA}" type="slidenum">
              <a:rPr lang="en-GB" smtClean="0"/>
              <a:t>36</a:t>
            </a:fld>
            <a:endParaRPr lang="en-GB"/>
          </a:p>
        </p:txBody>
      </p:sp>
    </p:spTree>
    <p:extLst>
      <p:ext uri="{BB962C8B-B14F-4D97-AF65-F5344CB8AC3E}">
        <p14:creationId xmlns:p14="http://schemas.microsoft.com/office/powerpoint/2010/main" val="2046065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X=0.05</a:t>
            </a:r>
          </a:p>
          <a:p>
            <a:r>
              <a:rPr lang="en-GB" dirty="0"/>
              <a:t>Mesh of 100 elements per wavelength</a:t>
            </a:r>
          </a:p>
          <a:p>
            <a:r>
              <a:rPr lang="en-GB" dirty="0"/>
              <a:t>6 incident waves</a:t>
            </a:r>
          </a:p>
          <a:p>
            <a:r>
              <a:rPr lang="en-GB" dirty="0"/>
              <a:t>5 rotations of the polarisation vectors</a:t>
            </a:r>
          </a:p>
        </p:txBody>
      </p:sp>
      <p:sp>
        <p:nvSpPr>
          <p:cNvPr id="4" name="Slide Number Placeholder 3"/>
          <p:cNvSpPr>
            <a:spLocks noGrp="1"/>
          </p:cNvSpPr>
          <p:nvPr>
            <p:ph type="sldNum" sz="quarter" idx="5"/>
          </p:nvPr>
        </p:nvSpPr>
        <p:spPr/>
        <p:txBody>
          <a:bodyPr/>
          <a:lstStyle/>
          <a:p>
            <a:fld id="{B74704C9-C3C5-4FB4-A215-066BA6F9BCCA}" type="slidenum">
              <a:rPr lang="en-GB" smtClean="0"/>
              <a:t>37</a:t>
            </a:fld>
            <a:endParaRPr lang="en-GB"/>
          </a:p>
        </p:txBody>
      </p:sp>
    </p:spTree>
    <p:extLst>
      <p:ext uri="{BB962C8B-B14F-4D97-AF65-F5344CB8AC3E}">
        <p14:creationId xmlns:p14="http://schemas.microsoft.com/office/powerpoint/2010/main" val="106675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X=1</a:t>
            </a:r>
          </a:p>
          <a:p>
            <a:r>
              <a:rPr lang="en-GB" dirty="0"/>
              <a:t>14 incident waves</a:t>
            </a:r>
          </a:p>
          <a:p>
            <a:r>
              <a:rPr lang="en-GB" dirty="0"/>
              <a:t>10 rotations of the polarisation vectors</a:t>
            </a:r>
          </a:p>
        </p:txBody>
      </p:sp>
      <p:sp>
        <p:nvSpPr>
          <p:cNvPr id="4" name="Slide Number Placeholder 3"/>
          <p:cNvSpPr>
            <a:spLocks noGrp="1"/>
          </p:cNvSpPr>
          <p:nvPr>
            <p:ph type="sldNum" sz="quarter" idx="5"/>
          </p:nvPr>
        </p:nvSpPr>
        <p:spPr/>
        <p:txBody>
          <a:bodyPr/>
          <a:lstStyle/>
          <a:p>
            <a:fld id="{B74704C9-C3C5-4FB4-A215-066BA6F9BCCA}" type="slidenum">
              <a:rPr lang="en-GB" smtClean="0"/>
              <a:t>38</a:t>
            </a:fld>
            <a:endParaRPr lang="en-GB"/>
          </a:p>
        </p:txBody>
      </p:sp>
    </p:spTree>
    <p:extLst>
      <p:ext uri="{BB962C8B-B14F-4D97-AF65-F5344CB8AC3E}">
        <p14:creationId xmlns:p14="http://schemas.microsoft.com/office/powerpoint/2010/main" val="2687342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7767-2986-49AE-B6E2-C65B8A7C1D0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42DECAD-C97A-4FEA-8B69-853F37880322}"/>
              </a:ext>
            </a:extLst>
          </p:cNvPr>
          <p:cNvSpPr>
            <a:spLocks noGrp="1"/>
          </p:cNvSpPr>
          <p:nvPr>
            <p:ph type="dt" sz="half" idx="10"/>
          </p:nvPr>
        </p:nvSpPr>
        <p:spPr/>
        <p:txBody>
          <a:bodyPr/>
          <a:lstStyle/>
          <a:p>
            <a:fld id="{A417C7BD-29A9-457A-AF4A-AFF264CBD694}" type="datetimeFigureOut">
              <a:rPr lang="en-GB" smtClean="0"/>
              <a:t>12/03/2021</a:t>
            </a:fld>
            <a:endParaRPr lang="en-GB"/>
          </a:p>
        </p:txBody>
      </p:sp>
      <p:sp>
        <p:nvSpPr>
          <p:cNvPr id="4" name="Footer Placeholder 3">
            <a:extLst>
              <a:ext uri="{FF2B5EF4-FFF2-40B4-BE49-F238E27FC236}">
                <a16:creationId xmlns:a16="http://schemas.microsoft.com/office/drawing/2014/main" id="{A4AF38B4-5B38-4D49-B4C1-BAC03319FD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B15E029-7D95-439E-AEC6-3609804A4624}"/>
              </a:ext>
            </a:extLst>
          </p:cNvPr>
          <p:cNvSpPr>
            <a:spLocks noGrp="1"/>
          </p:cNvSpPr>
          <p:nvPr>
            <p:ph type="sldNum" sz="quarter" idx="12"/>
          </p:nvPr>
        </p:nvSpPr>
        <p:spPr/>
        <p:txBody>
          <a:bodyPr/>
          <a:lstStyle/>
          <a:p>
            <a:fld id="{648C9FBA-7819-427E-8FEA-A45443F4920D}" type="slidenum">
              <a:rPr lang="en-GB" smtClean="0"/>
              <a:t>‹#›</a:t>
            </a:fld>
            <a:endParaRPr lang="en-GB"/>
          </a:p>
        </p:txBody>
      </p:sp>
      <p:sp>
        <p:nvSpPr>
          <p:cNvPr id="7" name="Picture Placeholder 6">
            <a:extLst>
              <a:ext uri="{FF2B5EF4-FFF2-40B4-BE49-F238E27FC236}">
                <a16:creationId xmlns:a16="http://schemas.microsoft.com/office/drawing/2014/main" id="{6F59C0E5-81D1-4033-A3FF-9058F436423D}"/>
              </a:ext>
            </a:extLst>
          </p:cNvPr>
          <p:cNvSpPr>
            <a:spLocks noGrp="1"/>
          </p:cNvSpPr>
          <p:nvPr>
            <p:ph type="pic" sz="quarter" idx="13"/>
          </p:nvPr>
        </p:nvSpPr>
        <p:spPr>
          <a:xfrm>
            <a:off x="628650" y="2116138"/>
            <a:ext cx="7886700" cy="4027487"/>
          </a:xfrm>
        </p:spPr>
        <p:txBody>
          <a:bodyPr/>
          <a:lstStyle/>
          <a:p>
            <a:endParaRPr lang="en-GB"/>
          </a:p>
        </p:txBody>
      </p:sp>
    </p:spTree>
    <p:extLst>
      <p:ext uri="{BB962C8B-B14F-4D97-AF65-F5344CB8AC3E}">
        <p14:creationId xmlns:p14="http://schemas.microsoft.com/office/powerpoint/2010/main" val="48260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37E2-95EA-4F81-A5C3-70B7DBA6716A}"/>
              </a:ext>
            </a:extLst>
          </p:cNvPr>
          <p:cNvSpPr>
            <a:spLocks noGrp="1"/>
          </p:cNvSpPr>
          <p:nvPr>
            <p:ph type="title"/>
          </p:nvPr>
        </p:nvSpPr>
        <p:spPr/>
        <p:txBody>
          <a:bodyPr>
            <a:normAutofit/>
          </a:bodyPr>
          <a:lstStyle>
            <a:lvl1pPr>
              <a:defRPr sz="4000" b="1">
                <a:solidFill>
                  <a:schemeClr val="bg1"/>
                </a:solidFill>
              </a:defRPr>
            </a:lvl1pPr>
          </a:lstStyle>
          <a:p>
            <a:r>
              <a:rPr lang="en-US" dirty="0"/>
              <a:t>Click to edit Master title style</a:t>
            </a:r>
            <a:endParaRPr lang="en-GB" dirty="0"/>
          </a:p>
        </p:txBody>
      </p:sp>
      <p:sp>
        <p:nvSpPr>
          <p:cNvPr id="3" name="Date Placeholder 2">
            <a:extLst>
              <a:ext uri="{FF2B5EF4-FFF2-40B4-BE49-F238E27FC236}">
                <a16:creationId xmlns:a16="http://schemas.microsoft.com/office/drawing/2014/main" id="{79017468-F311-4F36-973B-CF3F0BCAC9F3}"/>
              </a:ext>
            </a:extLst>
          </p:cNvPr>
          <p:cNvSpPr>
            <a:spLocks noGrp="1"/>
          </p:cNvSpPr>
          <p:nvPr>
            <p:ph type="dt" sz="half" idx="10"/>
          </p:nvPr>
        </p:nvSpPr>
        <p:spPr/>
        <p:txBody>
          <a:bodyPr/>
          <a:lstStyle/>
          <a:p>
            <a:fld id="{A417C7BD-29A9-457A-AF4A-AFF264CBD694}" type="datetimeFigureOut">
              <a:rPr lang="en-GB" smtClean="0"/>
              <a:t>12/03/2021</a:t>
            </a:fld>
            <a:endParaRPr lang="en-GB"/>
          </a:p>
        </p:txBody>
      </p:sp>
      <p:sp>
        <p:nvSpPr>
          <p:cNvPr id="4" name="Footer Placeholder 3">
            <a:extLst>
              <a:ext uri="{FF2B5EF4-FFF2-40B4-BE49-F238E27FC236}">
                <a16:creationId xmlns:a16="http://schemas.microsoft.com/office/drawing/2014/main" id="{BA9552B8-8E26-4DE2-9CB4-46F92320310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90FCD8-ACE2-4FE6-99F3-75266FA17A4A}"/>
              </a:ext>
            </a:extLst>
          </p:cNvPr>
          <p:cNvSpPr>
            <a:spLocks noGrp="1"/>
          </p:cNvSpPr>
          <p:nvPr>
            <p:ph type="sldNum" sz="quarter" idx="12"/>
          </p:nvPr>
        </p:nvSpPr>
        <p:spPr/>
        <p:txBody>
          <a:bodyPr/>
          <a:lstStyle/>
          <a:p>
            <a:fld id="{648C9FBA-7819-427E-8FEA-A45443F4920D}" type="slidenum">
              <a:rPr lang="en-GB" smtClean="0"/>
              <a:t>‹#›</a:t>
            </a:fld>
            <a:endParaRPr lang="en-GB"/>
          </a:p>
        </p:txBody>
      </p:sp>
      <p:sp>
        <p:nvSpPr>
          <p:cNvPr id="9" name="Text Placeholder 8">
            <a:extLst>
              <a:ext uri="{FF2B5EF4-FFF2-40B4-BE49-F238E27FC236}">
                <a16:creationId xmlns:a16="http://schemas.microsoft.com/office/drawing/2014/main" id="{1903D51F-61F9-445B-94D5-20BE86F0357E}"/>
              </a:ext>
            </a:extLst>
          </p:cNvPr>
          <p:cNvSpPr>
            <a:spLocks noGrp="1"/>
          </p:cNvSpPr>
          <p:nvPr>
            <p:ph type="body" sz="quarter" idx="13"/>
          </p:nvPr>
        </p:nvSpPr>
        <p:spPr>
          <a:xfrm>
            <a:off x="628650" y="2039938"/>
            <a:ext cx="7886700" cy="4191000"/>
          </a:xfrm>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104580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843F65-EF87-4D75-8297-7C68B76CA84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A44DE9A-DBB2-4B97-90E6-E6A107EFF39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010B1C-D162-4DB1-928A-C0903D79DAE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417C7BD-29A9-457A-AF4A-AFF264CBD694}" type="datetimeFigureOut">
              <a:rPr lang="en-GB" smtClean="0"/>
              <a:t>12/03/2021</a:t>
            </a:fld>
            <a:endParaRPr lang="en-GB"/>
          </a:p>
        </p:txBody>
      </p:sp>
      <p:sp>
        <p:nvSpPr>
          <p:cNvPr id="5" name="Footer Placeholder 4">
            <a:extLst>
              <a:ext uri="{FF2B5EF4-FFF2-40B4-BE49-F238E27FC236}">
                <a16:creationId xmlns:a16="http://schemas.microsoft.com/office/drawing/2014/main" id="{54EB31FB-05ED-49FF-8E3F-1F984C5138D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112048-BB1F-4C17-8AC3-DA5BBE785D2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48C9FBA-7819-427E-8FEA-A45443F4920D}" type="slidenum">
              <a:rPr lang="en-GB" smtClean="0"/>
              <a:t>‹#›</a:t>
            </a:fld>
            <a:endParaRPr lang="en-GB"/>
          </a:p>
        </p:txBody>
      </p:sp>
      <p:pic>
        <p:nvPicPr>
          <p:cNvPr id="8" name="Picture 7">
            <a:extLst>
              <a:ext uri="{FF2B5EF4-FFF2-40B4-BE49-F238E27FC236}">
                <a16:creationId xmlns:a16="http://schemas.microsoft.com/office/drawing/2014/main" id="{FE700654-F723-42E4-87D0-99395F86D25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3999" cy="1690689"/>
          </a:xfrm>
          <a:prstGeom prst="rect">
            <a:avLst/>
          </a:prstGeom>
        </p:spPr>
      </p:pic>
    </p:spTree>
    <p:extLst>
      <p:ext uri="{BB962C8B-B14F-4D97-AF65-F5344CB8AC3E}">
        <p14:creationId xmlns:p14="http://schemas.microsoft.com/office/powerpoint/2010/main" val="3854381022"/>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42116CF-7189-406D-8A2C-A873C887C9A6}"/>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36462013-6278-4488-ADE3-09E7EEEE410D}"/>
              </a:ext>
            </a:extLst>
          </p:cNvPr>
          <p:cNvPicPr/>
          <p:nvPr/>
        </p:nvPicPr>
        <p:blipFill>
          <a:blip r:embed="rId3"/>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A089611F-C86A-4837-9EA4-4680DBA5B687}"/>
              </a:ext>
            </a:extLst>
          </p:cNvPr>
          <p:cNvSpPr/>
          <p:nvPr/>
        </p:nvSpPr>
        <p:spPr>
          <a:xfrm>
            <a:off x="9378" y="2836978"/>
            <a:ext cx="9144000" cy="319336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p:txBody>
      </p:sp>
      <p:sp>
        <p:nvSpPr>
          <p:cNvPr id="5" name="TextBox 4">
            <a:extLst>
              <a:ext uri="{FF2B5EF4-FFF2-40B4-BE49-F238E27FC236}">
                <a16:creationId xmlns:a16="http://schemas.microsoft.com/office/drawing/2014/main" id="{8F08AD2C-763C-48B1-B212-DEE4FE6D41E6}"/>
              </a:ext>
            </a:extLst>
          </p:cNvPr>
          <p:cNvSpPr txBox="1"/>
          <p:nvPr/>
        </p:nvSpPr>
        <p:spPr>
          <a:xfrm>
            <a:off x="0" y="5013012"/>
            <a:ext cx="8389035" cy="954107"/>
          </a:xfrm>
          <a:prstGeom prst="rect">
            <a:avLst/>
          </a:prstGeom>
          <a:noFill/>
        </p:spPr>
        <p:txBody>
          <a:bodyPr wrap="square" rtlCol="0">
            <a:spAutoFit/>
          </a:bodyPr>
          <a:lstStyle/>
          <a:p>
            <a:r>
              <a:rPr lang="en-US" sz="1400" dirty="0"/>
              <a:t>Antigoni Kleanthous, University College London, UK</a:t>
            </a:r>
          </a:p>
          <a:p>
            <a:r>
              <a:rPr lang="en-US" sz="1400" dirty="0"/>
              <a:t>Timo </a:t>
            </a:r>
            <a:r>
              <a:rPr lang="en-US" sz="1400" dirty="0" err="1"/>
              <a:t>Betcke</a:t>
            </a:r>
            <a:r>
              <a:rPr lang="en-US" sz="1400" dirty="0"/>
              <a:t>, University College London, UK</a:t>
            </a:r>
          </a:p>
          <a:p>
            <a:r>
              <a:rPr lang="en-US" sz="1400" dirty="0"/>
              <a:t>David Hewett, University College London, UK</a:t>
            </a:r>
          </a:p>
          <a:p>
            <a:r>
              <a:rPr lang="en-GB" sz="1400" dirty="0"/>
              <a:t>Anthony Baran, The Met Office, UK &amp; University of Hertfordshire, UK</a:t>
            </a:r>
          </a:p>
        </p:txBody>
      </p:sp>
      <p:sp>
        <p:nvSpPr>
          <p:cNvPr id="6" name="TextBox 5">
            <a:extLst>
              <a:ext uri="{FF2B5EF4-FFF2-40B4-BE49-F238E27FC236}">
                <a16:creationId xmlns:a16="http://schemas.microsoft.com/office/drawing/2014/main" id="{97EAD530-C1DE-480A-A505-E61584CCDE37}"/>
              </a:ext>
            </a:extLst>
          </p:cNvPr>
          <p:cNvSpPr txBox="1"/>
          <p:nvPr/>
        </p:nvSpPr>
        <p:spPr>
          <a:xfrm>
            <a:off x="957629" y="3155968"/>
            <a:ext cx="7523267" cy="1692771"/>
          </a:xfrm>
          <a:prstGeom prst="rect">
            <a:avLst/>
          </a:prstGeom>
          <a:noFill/>
        </p:spPr>
        <p:txBody>
          <a:bodyPr wrap="square" rtlCol="0">
            <a:spAutoFit/>
          </a:bodyPr>
          <a:lstStyle/>
          <a:p>
            <a:pPr algn="ctr"/>
            <a:r>
              <a:rPr lang="en-GB" sz="2800" dirty="0"/>
              <a:t>Latest BEM developments </a:t>
            </a:r>
          </a:p>
          <a:p>
            <a:pPr algn="ctr"/>
            <a:r>
              <a:rPr lang="en-GB" sz="2800" dirty="0"/>
              <a:t>and </a:t>
            </a:r>
          </a:p>
          <a:p>
            <a:pPr algn="ctr"/>
            <a:r>
              <a:rPr lang="en-GB" sz="2800" dirty="0"/>
              <a:t>The microwave  and sub-millimetre database</a:t>
            </a:r>
          </a:p>
          <a:p>
            <a:pPr algn="ctr"/>
            <a:r>
              <a:rPr lang="en-US" sz="2000" dirty="0">
                <a:solidFill>
                  <a:srgbClr val="7030A0"/>
                </a:solidFill>
              </a:rPr>
              <a:t>December 2020</a:t>
            </a:r>
            <a:endParaRPr lang="en-GB" sz="2000" dirty="0">
              <a:solidFill>
                <a:srgbClr val="7030A0"/>
              </a:solidFill>
            </a:endParaRPr>
          </a:p>
        </p:txBody>
      </p:sp>
      <p:pic>
        <p:nvPicPr>
          <p:cNvPr id="10" name="Picture 9" descr="A close up of a sign&#10;&#10;Description automatically generated">
            <a:extLst>
              <a:ext uri="{FF2B5EF4-FFF2-40B4-BE49-F238E27FC236}">
                <a16:creationId xmlns:a16="http://schemas.microsoft.com/office/drawing/2014/main" id="{B13F77AC-9A6A-4116-B6F5-0EDB911A7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9832" y="4684466"/>
            <a:ext cx="1742768" cy="1224218"/>
          </a:xfrm>
          <a:prstGeom prst="rect">
            <a:avLst/>
          </a:prstGeom>
        </p:spPr>
      </p:pic>
      <p:pic>
        <p:nvPicPr>
          <p:cNvPr id="12" name="Picture 11">
            <a:extLst>
              <a:ext uri="{FF2B5EF4-FFF2-40B4-BE49-F238E27FC236}">
                <a16:creationId xmlns:a16="http://schemas.microsoft.com/office/drawing/2014/main" id="{C5BF411C-0363-48C8-9BCF-884098342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6403" y="4684466"/>
            <a:ext cx="1308986" cy="1224218"/>
          </a:xfrm>
          <a:prstGeom prst="rect">
            <a:avLst/>
          </a:prstGeom>
        </p:spPr>
      </p:pic>
    </p:spTree>
    <p:extLst>
      <p:ext uri="{BB962C8B-B14F-4D97-AF65-F5344CB8AC3E}">
        <p14:creationId xmlns:p14="http://schemas.microsoft.com/office/powerpoint/2010/main" val="35392862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092F-42AD-4761-9980-680A99A4BF68}"/>
              </a:ext>
            </a:extLst>
          </p:cNvPr>
          <p:cNvSpPr>
            <a:spLocks noGrp="1"/>
          </p:cNvSpPr>
          <p:nvPr>
            <p:ph type="title"/>
          </p:nvPr>
        </p:nvSpPr>
        <p:spPr/>
        <p:txBody>
          <a:bodyPr/>
          <a:lstStyle/>
          <a:p>
            <a:r>
              <a:rPr lang="en-GB" dirty="0"/>
              <a:t>Calderón Preconditioning</a:t>
            </a:r>
          </a:p>
        </p:txBody>
      </p:sp>
      <p:pic>
        <p:nvPicPr>
          <p:cNvPr id="5" name="Picture 4">
            <a:extLst>
              <a:ext uri="{FF2B5EF4-FFF2-40B4-BE49-F238E27FC236}">
                <a16:creationId xmlns:a16="http://schemas.microsoft.com/office/drawing/2014/main" id="{923434B5-9B64-4821-9721-526EE4C7B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425" y="2386957"/>
            <a:ext cx="4384869" cy="1371292"/>
          </a:xfrm>
          <a:prstGeom prst="rect">
            <a:avLst/>
          </a:prstGeom>
        </p:spPr>
      </p:pic>
      <p:pic>
        <p:nvPicPr>
          <p:cNvPr id="7" name="Picture 6">
            <a:extLst>
              <a:ext uri="{FF2B5EF4-FFF2-40B4-BE49-F238E27FC236}">
                <a16:creationId xmlns:a16="http://schemas.microsoft.com/office/drawing/2014/main" id="{DC7D70AA-157C-41F9-9FA9-27D372D9E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58" y="2386957"/>
            <a:ext cx="3991602" cy="1373454"/>
          </a:xfrm>
          <a:prstGeom prst="rect">
            <a:avLst/>
          </a:prstGeom>
        </p:spPr>
      </p:pic>
      <p:sp>
        <p:nvSpPr>
          <p:cNvPr id="8" name="Footer Placeholder 3">
            <a:extLst>
              <a:ext uri="{FF2B5EF4-FFF2-40B4-BE49-F238E27FC236}">
                <a16:creationId xmlns:a16="http://schemas.microsoft.com/office/drawing/2014/main" id="{3D6B2EE3-3AB2-4A29-BD82-7E86B35A2822}"/>
              </a:ext>
            </a:extLst>
          </p:cNvPr>
          <p:cNvSpPr>
            <a:spLocks noGrp="1"/>
          </p:cNvSpPr>
          <p:nvPr>
            <p:ph type="ftr" sz="quarter" idx="11"/>
          </p:nvPr>
        </p:nvSpPr>
        <p:spPr>
          <a:xfrm>
            <a:off x="628650" y="5141446"/>
            <a:ext cx="7886700" cy="1812373"/>
          </a:xfrm>
        </p:spPr>
        <p:txBody>
          <a:bodyPr/>
          <a:lstStyle/>
          <a:p>
            <a:pPr algn="l"/>
            <a:r>
              <a:rPr lang="en-US" sz="1600" dirty="0">
                <a:solidFill>
                  <a:schemeClr val="tx1"/>
                </a:solidFill>
              </a:rPr>
              <a:t>Cools, Kristof, Francesco P. </a:t>
            </a:r>
            <a:r>
              <a:rPr lang="en-US" sz="1600" dirty="0" err="1">
                <a:solidFill>
                  <a:schemeClr val="tx1"/>
                </a:solidFill>
              </a:rPr>
              <a:t>Andriulli</a:t>
            </a:r>
            <a:r>
              <a:rPr lang="en-US" sz="1600" dirty="0">
                <a:solidFill>
                  <a:schemeClr val="tx1"/>
                </a:solidFill>
              </a:rPr>
              <a:t>, and Eric </a:t>
            </a:r>
            <a:r>
              <a:rPr lang="en-US" sz="1600" dirty="0" err="1">
                <a:solidFill>
                  <a:schemeClr val="tx1"/>
                </a:solidFill>
              </a:rPr>
              <a:t>Michielssen</a:t>
            </a:r>
            <a:r>
              <a:rPr lang="en-US" sz="1600" dirty="0">
                <a:solidFill>
                  <a:schemeClr val="tx1"/>
                </a:solidFill>
              </a:rPr>
              <a:t>. "A Calderón multiplicative preconditioner for the PMCHWT integral equation." IEEE transactions on Antennas and Propagation 59.12 (2011): 4579-4587.</a:t>
            </a:r>
          </a:p>
          <a:p>
            <a:pPr algn="l"/>
            <a:r>
              <a:rPr lang="en-US" sz="1600" dirty="0">
                <a:solidFill>
                  <a:schemeClr val="tx1"/>
                </a:solidFill>
              </a:rPr>
              <a:t>Kleanthous, Antigoni, et al. "Calderón preconditioning of PMCHWT boundary integral equations for scattering by multiple absorbing dielectric particles." Journal of Quantitative Spectroscopy and Radiative Transfer 224 (2019): 383-395.</a:t>
            </a:r>
            <a:endParaRPr lang="en-GB" sz="1600" dirty="0">
              <a:solidFill>
                <a:schemeClr val="tx1"/>
              </a:solidFill>
            </a:endParaRPr>
          </a:p>
          <a:p>
            <a:pPr algn="l"/>
            <a:endParaRPr lang="en-GB" sz="1600" dirty="0">
              <a:solidFill>
                <a:schemeClr val="tx1"/>
              </a:solidFill>
            </a:endParaRPr>
          </a:p>
        </p:txBody>
      </p:sp>
    </p:spTree>
    <p:extLst>
      <p:ext uri="{BB962C8B-B14F-4D97-AF65-F5344CB8AC3E}">
        <p14:creationId xmlns:p14="http://schemas.microsoft.com/office/powerpoint/2010/main" val="379390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3519-3BEF-45D3-9932-DE6B747D1C63}"/>
              </a:ext>
            </a:extLst>
          </p:cNvPr>
          <p:cNvSpPr>
            <a:spLocks noGrp="1"/>
          </p:cNvSpPr>
          <p:nvPr>
            <p:ph type="title"/>
          </p:nvPr>
        </p:nvSpPr>
        <p:spPr/>
        <p:txBody>
          <a:bodyPr/>
          <a:lstStyle/>
          <a:p>
            <a:r>
              <a:rPr lang="en-GB"/>
              <a:t>Accelerated Preconditioning</a:t>
            </a:r>
            <a:endParaRPr lang="en-GB" dirty="0"/>
          </a:p>
        </p:txBody>
      </p:sp>
      <p:sp>
        <p:nvSpPr>
          <p:cNvPr id="3" name="Text Placeholder 2">
            <a:extLst>
              <a:ext uri="{FF2B5EF4-FFF2-40B4-BE49-F238E27FC236}">
                <a16:creationId xmlns:a16="http://schemas.microsoft.com/office/drawing/2014/main" id="{90A30F2A-EB5D-4F4E-83AE-94161BBE5142}"/>
              </a:ext>
            </a:extLst>
          </p:cNvPr>
          <p:cNvSpPr>
            <a:spLocks noGrp="1"/>
          </p:cNvSpPr>
          <p:nvPr>
            <p:ph type="body" sz="quarter" idx="13"/>
          </p:nvPr>
        </p:nvSpPr>
        <p:spPr>
          <a:xfrm>
            <a:off x="628650" y="1690689"/>
            <a:ext cx="7886700" cy="4191000"/>
          </a:xfrm>
        </p:spPr>
        <p:txBody>
          <a:bodyPr>
            <a:normAutofit/>
          </a:bodyPr>
          <a:lstStyle/>
          <a:p>
            <a:r>
              <a:rPr lang="en-GB"/>
              <a:t>To accurately capture the wave solution a mesh refinement of 10 elements per wavelength is usually used</a:t>
            </a:r>
          </a:p>
          <a:p>
            <a:r>
              <a:rPr lang="en-GB"/>
              <a:t>To stably discretise the operator product PA, the use of a dual mesh is required. The dual mesh is defined on the barycentrically refined original mesh leading to a 6-fold increase in the number of elements</a:t>
            </a:r>
          </a:p>
          <a:p>
            <a:r>
              <a:rPr lang="en-GB"/>
              <a:t>Applications have been limited to relatively small size parameters due to memory and time constraints.</a:t>
            </a:r>
          </a:p>
          <a:p>
            <a:r>
              <a:rPr lang="en-GB"/>
              <a:t>Accelerating techniques to reduce memory and assembly time</a:t>
            </a:r>
          </a:p>
          <a:p>
            <a:endParaRPr lang="en-GB" dirty="0"/>
          </a:p>
        </p:txBody>
      </p:sp>
      <p:sp>
        <p:nvSpPr>
          <p:cNvPr id="4" name="Footer Placeholder 3">
            <a:extLst>
              <a:ext uri="{FF2B5EF4-FFF2-40B4-BE49-F238E27FC236}">
                <a16:creationId xmlns:a16="http://schemas.microsoft.com/office/drawing/2014/main" id="{16DEA50A-0709-4021-BE64-E0DE82D48D95}"/>
              </a:ext>
            </a:extLst>
          </p:cNvPr>
          <p:cNvSpPr>
            <a:spLocks noGrp="1"/>
          </p:cNvSpPr>
          <p:nvPr>
            <p:ph type="ftr" sz="quarter" idx="11"/>
          </p:nvPr>
        </p:nvSpPr>
        <p:spPr>
          <a:xfrm>
            <a:off x="628650" y="5541155"/>
            <a:ext cx="7886700" cy="1180322"/>
          </a:xfrm>
        </p:spPr>
        <p:txBody>
          <a:bodyPr/>
          <a:lstStyle/>
          <a:p>
            <a:pPr algn="l"/>
            <a:r>
              <a:rPr lang="en-US" sz="1600">
                <a:solidFill>
                  <a:schemeClr val="tx1"/>
                </a:solidFill>
              </a:rPr>
              <a:t>Kleanthous, Antigoni, et al. "Calderón preconditioning of PMCHWT boundary integral equations for scattering by multiple absorbing dielectric particles." Journal of Quantitative Spectroscopy and Radiative Transfer 224 (2019): 383-395.</a:t>
            </a:r>
            <a:endParaRPr lang="en-GB" sz="1600">
              <a:solidFill>
                <a:schemeClr val="tx1"/>
              </a:solidFill>
            </a:endParaRPr>
          </a:p>
          <a:p>
            <a:pPr algn="l"/>
            <a:r>
              <a:rPr lang="en-GB" sz="1600">
                <a:solidFill>
                  <a:schemeClr val="tx1"/>
                </a:solidFill>
              </a:rPr>
              <a:t>Kleanthous, Antigoni, et al. "Accelerated </a:t>
            </a:r>
            <a:r>
              <a:rPr lang="en-US" sz="1600">
                <a:solidFill>
                  <a:schemeClr val="tx1"/>
                </a:solidFill>
              </a:rPr>
              <a:t>Calderón </a:t>
            </a:r>
            <a:r>
              <a:rPr lang="en-GB" sz="1600">
                <a:solidFill>
                  <a:schemeClr val="tx1"/>
                </a:solidFill>
              </a:rPr>
              <a:t>preconditioning for Maxwell transmission problems." arXiv preprint arXiv:2008.04772 (2020).</a:t>
            </a:r>
            <a:endParaRPr lang="en-GB" sz="1600" dirty="0">
              <a:solidFill>
                <a:schemeClr val="tx1"/>
              </a:solidFill>
            </a:endParaRPr>
          </a:p>
        </p:txBody>
      </p:sp>
    </p:spTree>
    <p:extLst>
      <p:ext uri="{BB962C8B-B14F-4D97-AF65-F5344CB8AC3E}">
        <p14:creationId xmlns:p14="http://schemas.microsoft.com/office/powerpoint/2010/main" val="1965071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3519-3BEF-45D3-9932-DE6B747D1C63}"/>
              </a:ext>
            </a:extLst>
          </p:cNvPr>
          <p:cNvSpPr>
            <a:spLocks noGrp="1"/>
          </p:cNvSpPr>
          <p:nvPr>
            <p:ph type="title"/>
          </p:nvPr>
        </p:nvSpPr>
        <p:spPr/>
        <p:txBody>
          <a:bodyPr/>
          <a:lstStyle/>
          <a:p>
            <a:r>
              <a:rPr lang="en-GB"/>
              <a:t>Accelerated Preconditioning</a:t>
            </a:r>
            <a:endParaRPr lang="en-GB" dirty="0"/>
          </a:p>
        </p:txBody>
      </p:sp>
      <p:sp>
        <p:nvSpPr>
          <p:cNvPr id="3" name="Text Placeholder 2">
            <a:extLst>
              <a:ext uri="{FF2B5EF4-FFF2-40B4-BE49-F238E27FC236}">
                <a16:creationId xmlns:a16="http://schemas.microsoft.com/office/drawing/2014/main" id="{90A30F2A-EB5D-4F4E-83AE-94161BBE5142}"/>
              </a:ext>
            </a:extLst>
          </p:cNvPr>
          <p:cNvSpPr>
            <a:spLocks noGrp="1"/>
          </p:cNvSpPr>
          <p:nvPr>
            <p:ph type="body" sz="quarter" idx="13"/>
          </p:nvPr>
        </p:nvSpPr>
        <p:spPr>
          <a:xfrm>
            <a:off x="628650" y="1690689"/>
            <a:ext cx="7886700" cy="4191000"/>
          </a:xfrm>
        </p:spPr>
        <p:txBody>
          <a:bodyPr>
            <a:normAutofit/>
          </a:bodyPr>
          <a:lstStyle/>
          <a:p>
            <a:r>
              <a:rPr lang="en-GB"/>
              <a:t>To accurately capture the wave solution a mesh refinement of 10 elements per wavelength is usually used</a:t>
            </a:r>
          </a:p>
          <a:p>
            <a:r>
              <a:rPr lang="en-GB"/>
              <a:t>To stably discretise the operator product PA, the use of a dual mesh is required. The dual mesh is defined on the barycentrically refined original mesh leading to a 6-fold increase in the number of elements</a:t>
            </a:r>
          </a:p>
          <a:p>
            <a:r>
              <a:rPr lang="en-GB"/>
              <a:t>Applications have been limited to relatively small size parameters due to memory and time constraints.</a:t>
            </a:r>
          </a:p>
          <a:p>
            <a:r>
              <a:rPr lang="en-GB"/>
              <a:t>Accelerating techniques to reduce memory and assembly time</a:t>
            </a:r>
          </a:p>
          <a:p>
            <a:endParaRPr lang="en-GB" dirty="0"/>
          </a:p>
        </p:txBody>
      </p:sp>
      <p:sp>
        <p:nvSpPr>
          <p:cNvPr id="4" name="Footer Placeholder 3">
            <a:extLst>
              <a:ext uri="{FF2B5EF4-FFF2-40B4-BE49-F238E27FC236}">
                <a16:creationId xmlns:a16="http://schemas.microsoft.com/office/drawing/2014/main" id="{16DEA50A-0709-4021-BE64-E0DE82D48D95}"/>
              </a:ext>
            </a:extLst>
          </p:cNvPr>
          <p:cNvSpPr>
            <a:spLocks noGrp="1"/>
          </p:cNvSpPr>
          <p:nvPr>
            <p:ph type="ftr" sz="quarter" idx="11"/>
          </p:nvPr>
        </p:nvSpPr>
        <p:spPr>
          <a:xfrm>
            <a:off x="628650" y="5541155"/>
            <a:ext cx="7886700" cy="1180322"/>
          </a:xfrm>
        </p:spPr>
        <p:txBody>
          <a:bodyPr/>
          <a:lstStyle/>
          <a:p>
            <a:pPr algn="l"/>
            <a:r>
              <a:rPr lang="en-US" sz="1600">
                <a:solidFill>
                  <a:schemeClr val="tx1"/>
                </a:solidFill>
              </a:rPr>
              <a:t>Kleanthous, Antigoni, et al. "Calderón preconditioning of PMCHWT boundary integral equations for scattering by multiple absorbing dielectric particles." Journal of Quantitative Spectroscopy and Radiative Transfer 224 (2019): 383-395.</a:t>
            </a:r>
            <a:endParaRPr lang="en-GB" sz="1600">
              <a:solidFill>
                <a:schemeClr val="tx1"/>
              </a:solidFill>
            </a:endParaRPr>
          </a:p>
          <a:p>
            <a:pPr algn="l"/>
            <a:r>
              <a:rPr lang="en-GB" sz="1600">
                <a:solidFill>
                  <a:schemeClr val="tx1"/>
                </a:solidFill>
              </a:rPr>
              <a:t>Kleanthous, Antigoni, et al. "Accelerated </a:t>
            </a:r>
            <a:r>
              <a:rPr lang="en-US" sz="1600">
                <a:solidFill>
                  <a:schemeClr val="tx1"/>
                </a:solidFill>
              </a:rPr>
              <a:t>Calderón </a:t>
            </a:r>
            <a:r>
              <a:rPr lang="en-GB" sz="1600">
                <a:solidFill>
                  <a:schemeClr val="tx1"/>
                </a:solidFill>
              </a:rPr>
              <a:t>preconditioning for Maxwell transmission problems." arXiv preprint arXiv:2008.04772 (2020).</a:t>
            </a:r>
            <a:endParaRPr lang="en-GB" sz="1600" dirty="0">
              <a:solidFill>
                <a:schemeClr val="tx1"/>
              </a:solidFill>
            </a:endParaRPr>
          </a:p>
        </p:txBody>
      </p:sp>
      <p:pic>
        <p:nvPicPr>
          <p:cNvPr id="6" name="Picture 5">
            <a:extLst>
              <a:ext uri="{FF2B5EF4-FFF2-40B4-BE49-F238E27FC236}">
                <a16:creationId xmlns:a16="http://schemas.microsoft.com/office/drawing/2014/main" id="{3DE81430-2DEA-446B-96D8-26A33256AF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7235152"/>
          </a:xfrm>
          <a:prstGeom prst="rect">
            <a:avLst/>
          </a:prstGeom>
        </p:spPr>
      </p:pic>
      <p:pic>
        <p:nvPicPr>
          <p:cNvPr id="8" name="Picture 7">
            <a:extLst>
              <a:ext uri="{FF2B5EF4-FFF2-40B4-BE49-F238E27FC236}">
                <a16:creationId xmlns:a16="http://schemas.microsoft.com/office/drawing/2014/main" id="{7DEDD8E2-47D1-4CC9-8C01-38436237C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3999" cy="7235151"/>
          </a:xfrm>
          <a:prstGeom prst="rect">
            <a:avLst/>
          </a:prstGeom>
        </p:spPr>
      </p:pic>
    </p:spTree>
    <p:extLst>
      <p:ext uri="{BB962C8B-B14F-4D97-AF65-F5344CB8AC3E}">
        <p14:creationId xmlns:p14="http://schemas.microsoft.com/office/powerpoint/2010/main" val="14184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3519-3BEF-45D3-9932-DE6B747D1C63}"/>
              </a:ext>
            </a:extLst>
          </p:cNvPr>
          <p:cNvSpPr>
            <a:spLocks noGrp="1"/>
          </p:cNvSpPr>
          <p:nvPr>
            <p:ph type="title"/>
          </p:nvPr>
        </p:nvSpPr>
        <p:spPr/>
        <p:txBody>
          <a:bodyPr/>
          <a:lstStyle/>
          <a:p>
            <a:r>
              <a:rPr lang="en-GB"/>
              <a:t>Accelerated Preconditioning</a:t>
            </a:r>
            <a:endParaRPr lang="en-GB" dirty="0"/>
          </a:p>
        </p:txBody>
      </p:sp>
      <p:sp>
        <p:nvSpPr>
          <p:cNvPr id="3" name="Text Placeholder 2">
            <a:extLst>
              <a:ext uri="{FF2B5EF4-FFF2-40B4-BE49-F238E27FC236}">
                <a16:creationId xmlns:a16="http://schemas.microsoft.com/office/drawing/2014/main" id="{90A30F2A-EB5D-4F4E-83AE-94161BBE5142}"/>
              </a:ext>
            </a:extLst>
          </p:cNvPr>
          <p:cNvSpPr>
            <a:spLocks noGrp="1"/>
          </p:cNvSpPr>
          <p:nvPr>
            <p:ph type="body" sz="quarter" idx="13"/>
          </p:nvPr>
        </p:nvSpPr>
        <p:spPr>
          <a:xfrm>
            <a:off x="628650" y="1690689"/>
            <a:ext cx="7886700" cy="4191000"/>
          </a:xfrm>
        </p:spPr>
        <p:txBody>
          <a:bodyPr>
            <a:normAutofit/>
          </a:bodyPr>
          <a:lstStyle/>
          <a:p>
            <a:r>
              <a:rPr lang="en-GB"/>
              <a:t>To accurately capture the wave solution a mesh refinement of 10 elements per wavelength is usually used</a:t>
            </a:r>
          </a:p>
          <a:p>
            <a:r>
              <a:rPr lang="en-GB"/>
              <a:t>To stably discretise the operator product PA, the use of a dual mesh is required. The dual mesh is defined on the barycentrically refined original mesh leading to a 6-fold increase in the number of elements</a:t>
            </a:r>
          </a:p>
          <a:p>
            <a:r>
              <a:rPr lang="en-GB"/>
              <a:t>Applications have been limited to relatively small size parameters due to memory and time constraints.</a:t>
            </a:r>
          </a:p>
          <a:p>
            <a:r>
              <a:rPr lang="en-GB"/>
              <a:t>Accelerating techniques to reduce memory and assembly time</a:t>
            </a:r>
          </a:p>
          <a:p>
            <a:endParaRPr lang="en-GB" dirty="0"/>
          </a:p>
        </p:txBody>
      </p:sp>
      <p:sp>
        <p:nvSpPr>
          <p:cNvPr id="4" name="Footer Placeholder 3">
            <a:extLst>
              <a:ext uri="{FF2B5EF4-FFF2-40B4-BE49-F238E27FC236}">
                <a16:creationId xmlns:a16="http://schemas.microsoft.com/office/drawing/2014/main" id="{16DEA50A-0709-4021-BE64-E0DE82D48D95}"/>
              </a:ext>
            </a:extLst>
          </p:cNvPr>
          <p:cNvSpPr>
            <a:spLocks noGrp="1"/>
          </p:cNvSpPr>
          <p:nvPr>
            <p:ph type="ftr" sz="quarter" idx="11"/>
          </p:nvPr>
        </p:nvSpPr>
        <p:spPr>
          <a:xfrm>
            <a:off x="628650" y="5541155"/>
            <a:ext cx="7886700" cy="1180322"/>
          </a:xfrm>
        </p:spPr>
        <p:txBody>
          <a:bodyPr/>
          <a:lstStyle/>
          <a:p>
            <a:pPr algn="l"/>
            <a:r>
              <a:rPr lang="en-US" sz="1600">
                <a:solidFill>
                  <a:schemeClr val="tx1"/>
                </a:solidFill>
              </a:rPr>
              <a:t>Kleanthous, Antigoni, et al. "Calderón preconditioning of PMCHWT boundary integral equations for scattering by multiple absorbing dielectric particles." Journal of Quantitative Spectroscopy and Radiative Transfer 224 (2019): 383-395.</a:t>
            </a:r>
            <a:endParaRPr lang="en-GB" sz="1600">
              <a:solidFill>
                <a:schemeClr val="tx1"/>
              </a:solidFill>
            </a:endParaRPr>
          </a:p>
          <a:p>
            <a:pPr algn="l"/>
            <a:r>
              <a:rPr lang="en-GB" sz="1600">
                <a:solidFill>
                  <a:schemeClr val="tx1"/>
                </a:solidFill>
              </a:rPr>
              <a:t>Kleanthous, Antigoni, et al. "Accelerated </a:t>
            </a:r>
            <a:r>
              <a:rPr lang="en-US" sz="1600">
                <a:solidFill>
                  <a:schemeClr val="tx1"/>
                </a:solidFill>
              </a:rPr>
              <a:t>Calderón </a:t>
            </a:r>
            <a:r>
              <a:rPr lang="en-GB" sz="1600">
                <a:solidFill>
                  <a:schemeClr val="tx1"/>
                </a:solidFill>
              </a:rPr>
              <a:t>preconditioning for Maxwell transmission problems." arXiv preprint arXiv:2008.04772 (2020).</a:t>
            </a:r>
            <a:endParaRPr lang="en-GB" sz="1600" dirty="0">
              <a:solidFill>
                <a:schemeClr val="tx1"/>
              </a:solidFill>
            </a:endParaRPr>
          </a:p>
        </p:txBody>
      </p:sp>
    </p:spTree>
    <p:extLst>
      <p:ext uri="{BB962C8B-B14F-4D97-AF65-F5344CB8AC3E}">
        <p14:creationId xmlns:p14="http://schemas.microsoft.com/office/powerpoint/2010/main" val="583316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8F9B-047B-497D-9D27-5A2AF69C8F6D}"/>
              </a:ext>
            </a:extLst>
          </p:cNvPr>
          <p:cNvSpPr>
            <a:spLocks noGrp="1"/>
          </p:cNvSpPr>
          <p:nvPr>
            <p:ph type="title"/>
          </p:nvPr>
        </p:nvSpPr>
        <p:spPr/>
        <p:txBody>
          <a:bodyPr/>
          <a:lstStyle/>
          <a:p>
            <a:r>
              <a:rPr lang="en-GB" dirty="0"/>
              <a:t>Accelerated Preconditioning</a:t>
            </a:r>
          </a:p>
        </p:txBody>
      </p:sp>
      <p:pic>
        <p:nvPicPr>
          <p:cNvPr id="7" name="Picture 6">
            <a:extLst>
              <a:ext uri="{FF2B5EF4-FFF2-40B4-BE49-F238E27FC236}">
                <a16:creationId xmlns:a16="http://schemas.microsoft.com/office/drawing/2014/main" id="{0A1422A4-50B8-4F42-9E79-01777C2A7832}"/>
              </a:ext>
            </a:extLst>
          </p:cNvPr>
          <p:cNvPicPr>
            <a:picLocks noChangeAspect="1"/>
          </p:cNvPicPr>
          <p:nvPr/>
        </p:nvPicPr>
        <p:blipFill rotWithShape="1">
          <a:blip r:embed="rId2">
            <a:extLst>
              <a:ext uri="{28A0092B-C50C-407E-A947-70E740481C1C}">
                <a14:useLocalDpi xmlns:a14="http://schemas.microsoft.com/office/drawing/2010/main" val="0"/>
              </a:ext>
            </a:extLst>
          </a:blip>
          <a:srcRect l="-2" t="21348" r="40161" b="36477"/>
          <a:stretch/>
        </p:blipFill>
        <p:spPr>
          <a:xfrm>
            <a:off x="1178287" y="2957750"/>
            <a:ext cx="5472000" cy="2304000"/>
          </a:xfrm>
          <a:prstGeom prst="rect">
            <a:avLst/>
          </a:prstGeom>
        </p:spPr>
      </p:pic>
    </p:spTree>
    <p:extLst>
      <p:ext uri="{BB962C8B-B14F-4D97-AF65-F5344CB8AC3E}">
        <p14:creationId xmlns:p14="http://schemas.microsoft.com/office/powerpoint/2010/main" val="12495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90E8-9AE6-484D-8ECE-A7501A8987B3}"/>
              </a:ext>
            </a:extLst>
          </p:cNvPr>
          <p:cNvSpPr>
            <a:spLocks noGrp="1"/>
          </p:cNvSpPr>
          <p:nvPr>
            <p:ph type="title"/>
          </p:nvPr>
        </p:nvSpPr>
        <p:spPr/>
        <p:txBody>
          <a:bodyPr/>
          <a:lstStyle/>
          <a:p>
            <a:r>
              <a:rPr lang="en-GB" dirty="0"/>
              <a:t>Accelerated Preconditioning: operator-based approach</a:t>
            </a:r>
          </a:p>
        </p:txBody>
      </p:sp>
      <p:sp>
        <p:nvSpPr>
          <p:cNvPr id="3" name="Text Placeholder 2">
            <a:extLst>
              <a:ext uri="{FF2B5EF4-FFF2-40B4-BE49-F238E27FC236}">
                <a16:creationId xmlns:a16="http://schemas.microsoft.com/office/drawing/2014/main" id="{391B2DAE-F79E-480B-9CCD-5289D23D3716}"/>
              </a:ext>
            </a:extLst>
          </p:cNvPr>
          <p:cNvSpPr>
            <a:spLocks noGrp="1"/>
          </p:cNvSpPr>
          <p:nvPr>
            <p:ph type="body" sz="quarter" idx="13"/>
          </p:nvPr>
        </p:nvSpPr>
        <p:spPr>
          <a:xfrm>
            <a:off x="628650" y="2715318"/>
            <a:ext cx="7886700" cy="2000943"/>
          </a:xfrm>
        </p:spPr>
        <p:txBody>
          <a:bodyPr/>
          <a:lstStyle/>
          <a:p>
            <a:r>
              <a:rPr lang="en-GB" dirty="0"/>
              <a:t>Goal: Reduce number of operators used in the preconditioner</a:t>
            </a:r>
          </a:p>
          <a:p>
            <a:r>
              <a:rPr lang="en-GB" dirty="0"/>
              <a:t>A reduced preconditioner has a weakened preconditioning effect – balance between memory/assembly time savings and solver time</a:t>
            </a:r>
          </a:p>
        </p:txBody>
      </p:sp>
      <p:sp>
        <p:nvSpPr>
          <p:cNvPr id="4" name="Footer Placeholder 3">
            <a:extLst>
              <a:ext uri="{FF2B5EF4-FFF2-40B4-BE49-F238E27FC236}">
                <a16:creationId xmlns:a16="http://schemas.microsoft.com/office/drawing/2014/main" id="{333CC41E-2C01-4D58-B0B5-1DCD6BAEE8E6}"/>
              </a:ext>
            </a:extLst>
          </p:cNvPr>
          <p:cNvSpPr>
            <a:spLocks noGrp="1"/>
          </p:cNvSpPr>
          <p:nvPr>
            <p:ph type="ftr" sz="quarter" idx="11"/>
          </p:nvPr>
        </p:nvSpPr>
        <p:spPr>
          <a:xfrm>
            <a:off x="628650" y="5541155"/>
            <a:ext cx="7886700" cy="1180322"/>
          </a:xfrm>
        </p:spPr>
        <p:txBody>
          <a:bodyPr/>
          <a:lstStyle/>
          <a:p>
            <a:pPr algn="l"/>
            <a:r>
              <a:rPr lang="en-US" sz="1600" dirty="0">
                <a:solidFill>
                  <a:schemeClr val="tx1"/>
                </a:solidFill>
              </a:rPr>
              <a:t>Kleanthous, Antigoni, et al. "Calderón preconditioning of PMCHWT boundary integral equations for scattering by multiple absorbing dielectric particles." Journal of Quantitative Spectroscopy and Radiative Transfer 224 (2019): 383-395.</a:t>
            </a:r>
            <a:endParaRPr lang="en-GB" sz="1600" dirty="0">
              <a:solidFill>
                <a:schemeClr val="tx1"/>
              </a:solidFill>
            </a:endParaRP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spTree>
    <p:extLst>
      <p:ext uri="{BB962C8B-B14F-4D97-AF65-F5344CB8AC3E}">
        <p14:creationId xmlns:p14="http://schemas.microsoft.com/office/powerpoint/2010/main" val="3097415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D01BD0-93AB-42C8-9352-481E4DB7B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02" y="0"/>
            <a:ext cx="5310595" cy="6858000"/>
          </a:xfrm>
          <a:prstGeom prst="rect">
            <a:avLst/>
          </a:prstGeom>
        </p:spPr>
      </p:pic>
      <p:pic>
        <p:nvPicPr>
          <p:cNvPr id="6" name="Picture 5">
            <a:extLst>
              <a:ext uri="{FF2B5EF4-FFF2-40B4-BE49-F238E27FC236}">
                <a16:creationId xmlns:a16="http://schemas.microsoft.com/office/drawing/2014/main" id="{C514FB57-6F9F-49B0-9DC0-7E500C10B0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70650" y="2470648"/>
            <a:ext cx="6858000" cy="1916704"/>
          </a:xfrm>
          <a:prstGeom prst="rect">
            <a:avLst/>
          </a:prstGeom>
        </p:spPr>
      </p:pic>
      <p:pic>
        <p:nvPicPr>
          <p:cNvPr id="7" name="Picture 6">
            <a:extLst>
              <a:ext uri="{FF2B5EF4-FFF2-40B4-BE49-F238E27FC236}">
                <a16:creationId xmlns:a16="http://schemas.microsoft.com/office/drawing/2014/main" id="{262ACEFB-25A4-4A55-8333-B7A79E146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56648" y="2470648"/>
            <a:ext cx="6858000" cy="1916704"/>
          </a:xfrm>
          <a:prstGeom prst="rect">
            <a:avLst/>
          </a:prstGeom>
        </p:spPr>
      </p:pic>
    </p:spTree>
    <p:extLst>
      <p:ext uri="{BB962C8B-B14F-4D97-AF65-F5344CB8AC3E}">
        <p14:creationId xmlns:p14="http://schemas.microsoft.com/office/powerpoint/2010/main" val="2985846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88B5A-E784-4CB4-ADF5-B21251A8F33B}"/>
              </a:ext>
            </a:extLst>
          </p:cNvPr>
          <p:cNvSpPr>
            <a:spLocks noGrp="1"/>
          </p:cNvSpPr>
          <p:nvPr>
            <p:ph type="title"/>
          </p:nvPr>
        </p:nvSpPr>
        <p:spPr/>
        <p:txBody>
          <a:bodyPr/>
          <a:lstStyle/>
          <a:p>
            <a:r>
              <a:rPr lang="en-GB" dirty="0"/>
              <a:t>Accelerated Preconditioning: implementation</a:t>
            </a:r>
          </a:p>
        </p:txBody>
      </p:sp>
      <p:sp>
        <p:nvSpPr>
          <p:cNvPr id="3" name="Text Placeholder 2">
            <a:extLst>
              <a:ext uri="{FF2B5EF4-FFF2-40B4-BE49-F238E27FC236}">
                <a16:creationId xmlns:a16="http://schemas.microsoft.com/office/drawing/2014/main" id="{4937FE58-D026-4BD7-A0A0-92F70537AADC}"/>
              </a:ext>
            </a:extLst>
          </p:cNvPr>
          <p:cNvSpPr>
            <a:spLocks noGrp="1"/>
          </p:cNvSpPr>
          <p:nvPr>
            <p:ph type="body" sz="quarter" idx="13"/>
          </p:nvPr>
        </p:nvSpPr>
        <p:spPr>
          <a:xfrm>
            <a:off x="650554" y="2740795"/>
            <a:ext cx="7886700" cy="1765499"/>
          </a:xfrm>
        </p:spPr>
        <p:txBody>
          <a:bodyPr/>
          <a:lstStyle/>
          <a:p>
            <a:r>
              <a:rPr lang="en-GB" dirty="0"/>
              <a:t>Use a relaxed set of parameters for the preconditioner; the preconditioner is used to accelerate solution time – accuracy is not affected</a:t>
            </a:r>
          </a:p>
        </p:txBody>
      </p:sp>
      <p:sp>
        <p:nvSpPr>
          <p:cNvPr id="4" name="Footer Placeholder 3">
            <a:extLst>
              <a:ext uri="{FF2B5EF4-FFF2-40B4-BE49-F238E27FC236}">
                <a16:creationId xmlns:a16="http://schemas.microsoft.com/office/drawing/2014/main" id="{7EF6EC74-31F2-46AF-8B50-53F38626481C}"/>
              </a:ext>
            </a:extLst>
          </p:cNvPr>
          <p:cNvSpPr>
            <a:spLocks noGrp="1"/>
          </p:cNvSpPr>
          <p:nvPr>
            <p:ph type="ftr" sz="quarter" idx="11"/>
          </p:nvPr>
        </p:nvSpPr>
        <p:spPr>
          <a:xfrm>
            <a:off x="628650" y="5541155"/>
            <a:ext cx="7886700" cy="1180322"/>
          </a:xfrm>
        </p:spPr>
        <p:txBody>
          <a:bodyPr/>
          <a:lstStyle/>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spTree>
    <p:extLst>
      <p:ext uri="{BB962C8B-B14F-4D97-AF65-F5344CB8AC3E}">
        <p14:creationId xmlns:p14="http://schemas.microsoft.com/office/powerpoint/2010/main" val="355572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AD909-A7CE-4022-87BF-447B86AB3B76}"/>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8636A9B0-EC9D-4347-AC9F-9F0062BB42F5}"/>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49D704F2-7A5F-4FA3-B47E-40B238104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915" y="0"/>
            <a:ext cx="5224170" cy="6858000"/>
          </a:xfrm>
          <a:prstGeom prst="rect">
            <a:avLst/>
          </a:prstGeom>
        </p:spPr>
      </p:pic>
      <p:pic>
        <p:nvPicPr>
          <p:cNvPr id="6" name="Picture 5">
            <a:extLst>
              <a:ext uri="{FF2B5EF4-FFF2-40B4-BE49-F238E27FC236}">
                <a16:creationId xmlns:a16="http://schemas.microsoft.com/office/drawing/2014/main" id="{10292745-4FAD-4034-B44E-3322759B6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49044" y="2449041"/>
            <a:ext cx="6858000" cy="1959917"/>
          </a:xfrm>
          <a:prstGeom prst="rect">
            <a:avLst/>
          </a:prstGeom>
        </p:spPr>
      </p:pic>
      <p:pic>
        <p:nvPicPr>
          <p:cNvPr id="7" name="Picture 6">
            <a:extLst>
              <a:ext uri="{FF2B5EF4-FFF2-40B4-BE49-F238E27FC236}">
                <a16:creationId xmlns:a16="http://schemas.microsoft.com/office/drawing/2014/main" id="{B16E1B83-6B32-4107-9076-EF17825CA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735041" y="2449042"/>
            <a:ext cx="6858000" cy="1959917"/>
          </a:xfrm>
          <a:prstGeom prst="rect">
            <a:avLst/>
          </a:prstGeom>
        </p:spPr>
      </p:pic>
    </p:spTree>
    <p:extLst>
      <p:ext uri="{BB962C8B-B14F-4D97-AF65-F5344CB8AC3E}">
        <p14:creationId xmlns:p14="http://schemas.microsoft.com/office/powerpoint/2010/main" val="3819546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F27-178F-4991-A954-F8FBF9705EB1}"/>
              </a:ext>
            </a:extLst>
          </p:cNvPr>
          <p:cNvSpPr>
            <a:spLocks noGrp="1"/>
          </p:cNvSpPr>
          <p:nvPr>
            <p:ph type="title"/>
          </p:nvPr>
        </p:nvSpPr>
        <p:spPr/>
        <p:txBody>
          <a:bodyPr/>
          <a:lstStyle/>
          <a:p>
            <a:r>
              <a:rPr lang="en-GB" dirty="0"/>
              <a:t>Accelerated Preconditioning</a:t>
            </a:r>
          </a:p>
        </p:txBody>
      </p:sp>
      <p:sp>
        <p:nvSpPr>
          <p:cNvPr id="4" name="Footer Placeholder 3">
            <a:extLst>
              <a:ext uri="{FF2B5EF4-FFF2-40B4-BE49-F238E27FC236}">
                <a16:creationId xmlns:a16="http://schemas.microsoft.com/office/drawing/2014/main" id="{4E3D03C2-996A-4E53-A8B4-807794B5E7B5}"/>
              </a:ext>
            </a:extLst>
          </p:cNvPr>
          <p:cNvSpPr>
            <a:spLocks noGrp="1"/>
          </p:cNvSpPr>
          <p:nvPr>
            <p:ph type="ftr" sz="quarter" idx="11"/>
          </p:nvPr>
        </p:nvSpPr>
        <p:spPr>
          <a:xfrm>
            <a:off x="628650" y="5453548"/>
            <a:ext cx="7886700" cy="1180322"/>
          </a:xfrm>
        </p:spPr>
        <p:txBody>
          <a:bodyPr/>
          <a:lstStyle/>
          <a:p>
            <a:pPr algn="l"/>
            <a:endParaRPr lang="en-GB" sz="1600" dirty="0">
              <a:solidFill>
                <a:schemeClr val="tx1"/>
              </a:solidFill>
            </a:endParaRPr>
          </a:p>
          <a:p>
            <a:pPr algn="l"/>
            <a:r>
              <a:rPr lang="en-GB" sz="1600" dirty="0">
                <a:solidFill>
                  <a:schemeClr val="tx1"/>
                </a:solidFill>
              </a:rPr>
              <a:t>Yang, Ping, and K. N. </a:t>
            </a:r>
            <a:r>
              <a:rPr lang="en-GB" sz="1600" dirty="0" err="1">
                <a:solidFill>
                  <a:schemeClr val="tx1"/>
                </a:solidFill>
              </a:rPr>
              <a:t>Liou</a:t>
            </a:r>
            <a:r>
              <a:rPr lang="en-GB" sz="1600" dirty="0">
                <a:solidFill>
                  <a:schemeClr val="tx1"/>
                </a:solidFill>
              </a:rPr>
              <a:t>. "Single-scattering properties of complex ice crystals in terrestrial atmosphere." </a:t>
            </a:r>
            <a:r>
              <a:rPr lang="en-GB" sz="1600" dirty="0" err="1">
                <a:solidFill>
                  <a:schemeClr val="tx1"/>
                </a:solidFill>
              </a:rPr>
              <a:t>Beitrage</a:t>
            </a:r>
            <a:r>
              <a:rPr lang="en-GB" sz="1600" dirty="0">
                <a:solidFill>
                  <a:schemeClr val="tx1"/>
                </a:solidFill>
              </a:rPr>
              <a:t> </a:t>
            </a:r>
            <a:r>
              <a:rPr lang="en-GB" sz="1600" dirty="0" err="1">
                <a:solidFill>
                  <a:schemeClr val="tx1"/>
                </a:solidFill>
              </a:rPr>
              <a:t>zur</a:t>
            </a:r>
            <a:r>
              <a:rPr lang="en-GB" sz="1600" dirty="0">
                <a:solidFill>
                  <a:schemeClr val="tx1"/>
                </a:solidFill>
              </a:rPr>
              <a:t> </a:t>
            </a:r>
            <a:r>
              <a:rPr lang="en-GB" sz="1600" dirty="0" err="1">
                <a:solidFill>
                  <a:schemeClr val="tx1"/>
                </a:solidFill>
              </a:rPr>
              <a:t>Physik</a:t>
            </a:r>
            <a:r>
              <a:rPr lang="en-GB" sz="1600" dirty="0">
                <a:solidFill>
                  <a:schemeClr val="tx1"/>
                </a:solidFill>
              </a:rPr>
              <a:t> der </a:t>
            </a:r>
            <a:r>
              <a:rPr lang="en-GB" sz="1600" dirty="0" err="1">
                <a:solidFill>
                  <a:schemeClr val="tx1"/>
                </a:solidFill>
              </a:rPr>
              <a:t>Atmosphare</a:t>
            </a:r>
            <a:r>
              <a:rPr lang="en-GB" sz="1600" dirty="0">
                <a:solidFill>
                  <a:schemeClr val="tx1"/>
                </a:solidFill>
              </a:rPr>
              <a:t>-Contributions to Atmospheric Physics 71.2 (1998): 223-248.</a:t>
            </a: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pic>
        <p:nvPicPr>
          <p:cNvPr id="6" name="Picture 5">
            <a:extLst>
              <a:ext uri="{FF2B5EF4-FFF2-40B4-BE49-F238E27FC236}">
                <a16:creationId xmlns:a16="http://schemas.microsoft.com/office/drawing/2014/main" id="{E4B9524B-EC68-44DA-9FFB-2A417624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777" y="1739854"/>
            <a:ext cx="2137254" cy="1479467"/>
          </a:xfrm>
          <a:prstGeom prst="rect">
            <a:avLst/>
          </a:prstGeom>
        </p:spPr>
      </p:pic>
      <p:pic>
        <p:nvPicPr>
          <p:cNvPr id="8" name="Picture 7">
            <a:extLst>
              <a:ext uri="{FF2B5EF4-FFF2-40B4-BE49-F238E27FC236}">
                <a16:creationId xmlns:a16="http://schemas.microsoft.com/office/drawing/2014/main" id="{7736B30F-B222-4B24-8266-6B409B47F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09595"/>
            <a:ext cx="9144000" cy="2243953"/>
          </a:xfrm>
          <a:prstGeom prst="rect">
            <a:avLst/>
          </a:prstGeom>
        </p:spPr>
      </p:pic>
    </p:spTree>
    <p:extLst>
      <p:ext uri="{BB962C8B-B14F-4D97-AF65-F5344CB8AC3E}">
        <p14:creationId xmlns:p14="http://schemas.microsoft.com/office/powerpoint/2010/main" val="324527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42116CF-7189-406D-8A2C-A873C887C9A6}"/>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36462013-6278-4488-ADE3-09E7EEEE410D}"/>
              </a:ext>
            </a:extLst>
          </p:cNvPr>
          <p:cNvPicPr/>
          <p:nvPr/>
        </p:nvPicPr>
        <p:blipFill>
          <a:blip r:embed="rId2"/>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A089611F-C86A-4837-9EA4-4680DBA5B687}"/>
              </a:ext>
            </a:extLst>
          </p:cNvPr>
          <p:cNvSpPr/>
          <p:nvPr/>
        </p:nvSpPr>
        <p:spPr>
          <a:xfrm>
            <a:off x="9378" y="2836978"/>
            <a:ext cx="9144000" cy="319336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p:txBody>
      </p:sp>
      <p:sp>
        <p:nvSpPr>
          <p:cNvPr id="6" name="TextBox 5">
            <a:extLst>
              <a:ext uri="{FF2B5EF4-FFF2-40B4-BE49-F238E27FC236}">
                <a16:creationId xmlns:a16="http://schemas.microsoft.com/office/drawing/2014/main" id="{97EAD530-C1DE-480A-A505-E61584CCDE37}"/>
              </a:ext>
            </a:extLst>
          </p:cNvPr>
          <p:cNvSpPr txBox="1"/>
          <p:nvPr/>
        </p:nvSpPr>
        <p:spPr>
          <a:xfrm>
            <a:off x="0" y="3205788"/>
            <a:ext cx="9242474" cy="954107"/>
          </a:xfrm>
          <a:prstGeom prst="rect">
            <a:avLst/>
          </a:prstGeom>
          <a:noFill/>
        </p:spPr>
        <p:txBody>
          <a:bodyPr wrap="square" rtlCol="0">
            <a:spAutoFit/>
          </a:bodyPr>
          <a:lstStyle/>
          <a:p>
            <a:pPr algn="ctr"/>
            <a:r>
              <a:rPr lang="en-GB" sz="2800" dirty="0"/>
              <a:t>Part I: </a:t>
            </a:r>
            <a:r>
              <a:rPr lang="en-GB" sz="2800" dirty="0">
                <a:solidFill>
                  <a:schemeClr val="tx1"/>
                </a:solidFill>
              </a:rPr>
              <a:t>Accelerated </a:t>
            </a:r>
            <a:r>
              <a:rPr lang="en-US" sz="2800" dirty="0">
                <a:solidFill>
                  <a:schemeClr val="tx1"/>
                </a:solidFill>
              </a:rPr>
              <a:t>Calderón </a:t>
            </a:r>
            <a:r>
              <a:rPr lang="en-GB" sz="2800" dirty="0">
                <a:solidFill>
                  <a:schemeClr val="tx1"/>
                </a:solidFill>
              </a:rPr>
              <a:t>preconditioning for Maxwell transmission problems</a:t>
            </a:r>
            <a:endParaRPr lang="en-GB" sz="2800" dirty="0"/>
          </a:p>
        </p:txBody>
      </p:sp>
      <p:sp>
        <p:nvSpPr>
          <p:cNvPr id="7" name="TextBox 6">
            <a:extLst>
              <a:ext uri="{FF2B5EF4-FFF2-40B4-BE49-F238E27FC236}">
                <a16:creationId xmlns:a16="http://schemas.microsoft.com/office/drawing/2014/main" id="{29DA0DFB-E757-4334-A631-4CD099AF84B5}"/>
              </a:ext>
            </a:extLst>
          </p:cNvPr>
          <p:cNvSpPr txBox="1"/>
          <p:nvPr/>
        </p:nvSpPr>
        <p:spPr>
          <a:xfrm>
            <a:off x="9378" y="4654847"/>
            <a:ext cx="8389035" cy="1384995"/>
          </a:xfrm>
          <a:prstGeom prst="rect">
            <a:avLst/>
          </a:prstGeom>
          <a:noFill/>
        </p:spPr>
        <p:txBody>
          <a:bodyPr wrap="square" rtlCol="0">
            <a:spAutoFit/>
          </a:bodyPr>
          <a:lstStyle/>
          <a:p>
            <a:r>
              <a:rPr lang="en-US" sz="1400" dirty="0"/>
              <a:t>Antigoni Kleanthous, University College London, UK</a:t>
            </a:r>
          </a:p>
          <a:p>
            <a:r>
              <a:rPr lang="en-US" sz="1400" dirty="0"/>
              <a:t>Timo </a:t>
            </a:r>
            <a:r>
              <a:rPr lang="en-US" sz="1400" dirty="0" err="1"/>
              <a:t>Betcke</a:t>
            </a:r>
            <a:r>
              <a:rPr lang="en-US" sz="1400" dirty="0"/>
              <a:t>, University College London, UK</a:t>
            </a:r>
          </a:p>
          <a:p>
            <a:r>
              <a:rPr lang="en-US" sz="1400" dirty="0"/>
              <a:t>David Hewett, University College London, UK</a:t>
            </a:r>
          </a:p>
          <a:p>
            <a:r>
              <a:rPr lang="en-US" sz="1400" dirty="0"/>
              <a:t>Paul </a:t>
            </a:r>
            <a:r>
              <a:rPr lang="en-GB" sz="1400" dirty="0" err="1"/>
              <a:t>Escapil-Inchauspé</a:t>
            </a:r>
            <a:r>
              <a:rPr lang="en-GB" sz="1400" dirty="0"/>
              <a:t>, </a:t>
            </a:r>
            <a:r>
              <a:rPr lang="es-ES" sz="1400" dirty="0"/>
              <a:t>Universidad Adolfo </a:t>
            </a:r>
            <a:r>
              <a:rPr lang="en-GB" sz="1400" dirty="0"/>
              <a:t>Ibáñez</a:t>
            </a:r>
            <a:r>
              <a:rPr lang="es-ES" sz="1400" dirty="0"/>
              <a:t>, Santiago, Chile</a:t>
            </a:r>
            <a:endParaRPr lang="en-GB" sz="1400" dirty="0"/>
          </a:p>
          <a:p>
            <a:r>
              <a:rPr lang="en-GB" sz="1400" dirty="0"/>
              <a:t>Carlos Jerez-</a:t>
            </a:r>
            <a:r>
              <a:rPr lang="en-GB" sz="1400" dirty="0" err="1"/>
              <a:t>Hanckes</a:t>
            </a:r>
            <a:r>
              <a:rPr lang="en-GB" sz="1400" dirty="0"/>
              <a:t>, Pontificia Universidad </a:t>
            </a:r>
            <a:r>
              <a:rPr lang="en-GB" sz="1400" dirty="0" err="1"/>
              <a:t>Católica</a:t>
            </a:r>
            <a:r>
              <a:rPr lang="en-GB" sz="1400" dirty="0"/>
              <a:t> de Chile, Santiago, Chile</a:t>
            </a:r>
            <a:endParaRPr lang="en-US" sz="1400" dirty="0"/>
          </a:p>
          <a:p>
            <a:r>
              <a:rPr lang="en-GB" sz="1400" dirty="0"/>
              <a:t>Anthony Baran, The Met Office, UK &amp; University of Hertfordshire, UK</a:t>
            </a:r>
          </a:p>
        </p:txBody>
      </p:sp>
    </p:spTree>
    <p:extLst>
      <p:ext uri="{BB962C8B-B14F-4D97-AF65-F5344CB8AC3E}">
        <p14:creationId xmlns:p14="http://schemas.microsoft.com/office/powerpoint/2010/main" val="3385689858"/>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9938-252B-4075-AAF1-CFEA4C11E1DE}"/>
              </a:ext>
            </a:extLst>
          </p:cNvPr>
          <p:cNvSpPr>
            <a:spLocks noGrp="1"/>
          </p:cNvSpPr>
          <p:nvPr>
            <p:ph type="title"/>
          </p:nvPr>
        </p:nvSpPr>
        <p:spPr/>
        <p:txBody>
          <a:bodyPr/>
          <a:lstStyle/>
          <a:p>
            <a:r>
              <a:rPr lang="en-GB" dirty="0"/>
              <a:t>Accelerated Preconditioning – 50GHz</a:t>
            </a:r>
          </a:p>
        </p:txBody>
      </p:sp>
      <p:sp>
        <p:nvSpPr>
          <p:cNvPr id="3" name="Text Placeholder 2">
            <a:extLst>
              <a:ext uri="{FF2B5EF4-FFF2-40B4-BE49-F238E27FC236}">
                <a16:creationId xmlns:a16="http://schemas.microsoft.com/office/drawing/2014/main" id="{F70E2F04-2161-45E1-8E27-E0D2D3ACF5EB}"/>
              </a:ext>
            </a:extLst>
          </p:cNvPr>
          <p:cNvSpPr>
            <a:spLocks noGrp="1"/>
          </p:cNvSpPr>
          <p:nvPr>
            <p:ph type="body" sz="quarter" idx="13"/>
          </p:nvPr>
        </p:nvSpPr>
        <p:spPr/>
        <p:txBody>
          <a:bodyPr/>
          <a:lstStyle/>
          <a:p>
            <a:endParaRPr lang="en-GB"/>
          </a:p>
        </p:txBody>
      </p:sp>
      <p:pic>
        <p:nvPicPr>
          <p:cNvPr id="11" name="Picture 10">
            <a:extLst>
              <a:ext uri="{FF2B5EF4-FFF2-40B4-BE49-F238E27FC236}">
                <a16:creationId xmlns:a16="http://schemas.microsoft.com/office/drawing/2014/main" id="{ECA7B74E-8B2B-4E3D-9F16-B21F81A73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9457"/>
            <a:ext cx="9144000" cy="3259086"/>
          </a:xfrm>
          <a:prstGeom prst="rect">
            <a:avLst/>
          </a:prstGeom>
        </p:spPr>
      </p:pic>
      <p:sp>
        <p:nvSpPr>
          <p:cNvPr id="12" name="Footer Placeholder 3">
            <a:extLst>
              <a:ext uri="{FF2B5EF4-FFF2-40B4-BE49-F238E27FC236}">
                <a16:creationId xmlns:a16="http://schemas.microsoft.com/office/drawing/2014/main" id="{C036D448-4BDC-438A-A41D-E5B5ECED5258}"/>
              </a:ext>
            </a:extLst>
          </p:cNvPr>
          <p:cNvSpPr>
            <a:spLocks noGrp="1"/>
          </p:cNvSpPr>
          <p:nvPr>
            <p:ph type="ftr" sz="quarter" idx="11"/>
          </p:nvPr>
        </p:nvSpPr>
        <p:spPr>
          <a:xfrm>
            <a:off x="628650" y="5453548"/>
            <a:ext cx="7886700" cy="1180322"/>
          </a:xfrm>
        </p:spPr>
        <p:txBody>
          <a:bodyPr/>
          <a:lstStyle/>
          <a:p>
            <a:pPr algn="l"/>
            <a:endParaRPr lang="en-GB" sz="1600" dirty="0">
              <a:solidFill>
                <a:schemeClr val="tx1"/>
              </a:solidFill>
            </a:endParaRP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spTree>
    <p:extLst>
      <p:ext uri="{BB962C8B-B14F-4D97-AF65-F5344CB8AC3E}">
        <p14:creationId xmlns:p14="http://schemas.microsoft.com/office/powerpoint/2010/main" val="1975979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3AB55-DB46-4874-81D1-2A4E74505791}"/>
              </a:ext>
            </a:extLst>
          </p:cNvPr>
          <p:cNvSpPr>
            <a:spLocks noGrp="1"/>
          </p:cNvSpPr>
          <p:nvPr>
            <p:ph type="title"/>
          </p:nvPr>
        </p:nvSpPr>
        <p:spPr/>
        <p:txBody>
          <a:bodyPr/>
          <a:lstStyle/>
          <a:p>
            <a:r>
              <a:rPr lang="en-GB" dirty="0"/>
              <a:t>Accelerated Preconditioning – 183GHz</a:t>
            </a:r>
          </a:p>
        </p:txBody>
      </p:sp>
      <p:sp>
        <p:nvSpPr>
          <p:cNvPr id="3" name="Text Placeholder 2">
            <a:extLst>
              <a:ext uri="{FF2B5EF4-FFF2-40B4-BE49-F238E27FC236}">
                <a16:creationId xmlns:a16="http://schemas.microsoft.com/office/drawing/2014/main" id="{4C2CB5E2-839C-4003-8F03-8554FC4C236D}"/>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37453582-CF16-406E-8325-F30DF8C10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4876"/>
            <a:ext cx="9144000" cy="3228248"/>
          </a:xfrm>
          <a:prstGeom prst="rect">
            <a:avLst/>
          </a:prstGeom>
        </p:spPr>
      </p:pic>
      <p:sp>
        <p:nvSpPr>
          <p:cNvPr id="6" name="Footer Placeholder 3">
            <a:extLst>
              <a:ext uri="{FF2B5EF4-FFF2-40B4-BE49-F238E27FC236}">
                <a16:creationId xmlns:a16="http://schemas.microsoft.com/office/drawing/2014/main" id="{1C29E0F0-E851-47B8-BB50-6ADBDE67C10C}"/>
              </a:ext>
            </a:extLst>
          </p:cNvPr>
          <p:cNvSpPr>
            <a:spLocks noGrp="1"/>
          </p:cNvSpPr>
          <p:nvPr>
            <p:ph type="ftr" sz="quarter" idx="11"/>
          </p:nvPr>
        </p:nvSpPr>
        <p:spPr>
          <a:xfrm>
            <a:off x="628650" y="5453548"/>
            <a:ext cx="7886700" cy="1180322"/>
          </a:xfrm>
        </p:spPr>
        <p:txBody>
          <a:bodyPr/>
          <a:lstStyle/>
          <a:p>
            <a:pPr algn="l"/>
            <a:endParaRPr lang="en-GB" sz="1600" dirty="0">
              <a:solidFill>
                <a:schemeClr val="tx1"/>
              </a:solidFill>
            </a:endParaRP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spTree>
    <p:extLst>
      <p:ext uri="{BB962C8B-B14F-4D97-AF65-F5344CB8AC3E}">
        <p14:creationId xmlns:p14="http://schemas.microsoft.com/office/powerpoint/2010/main" val="1920330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A105D-BC55-411E-A884-5876C91E075B}"/>
              </a:ext>
            </a:extLst>
          </p:cNvPr>
          <p:cNvSpPr>
            <a:spLocks noGrp="1"/>
          </p:cNvSpPr>
          <p:nvPr>
            <p:ph type="title"/>
          </p:nvPr>
        </p:nvSpPr>
        <p:spPr/>
        <p:txBody>
          <a:bodyPr/>
          <a:lstStyle/>
          <a:p>
            <a:r>
              <a:rPr lang="en-GB" dirty="0"/>
              <a:t>Accelerated Preconditioning – 325GHz</a:t>
            </a:r>
          </a:p>
        </p:txBody>
      </p:sp>
      <p:sp>
        <p:nvSpPr>
          <p:cNvPr id="3" name="Text Placeholder 2">
            <a:extLst>
              <a:ext uri="{FF2B5EF4-FFF2-40B4-BE49-F238E27FC236}">
                <a16:creationId xmlns:a16="http://schemas.microsoft.com/office/drawing/2014/main" id="{50EC6367-B58B-4942-9E67-C10D2F4ECCE4}"/>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49F8CFB7-3A05-4798-85FD-ACA603F17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5830"/>
            <a:ext cx="9144000" cy="3226340"/>
          </a:xfrm>
          <a:prstGeom prst="rect">
            <a:avLst/>
          </a:prstGeom>
        </p:spPr>
      </p:pic>
      <p:sp>
        <p:nvSpPr>
          <p:cNvPr id="6" name="Footer Placeholder 3">
            <a:extLst>
              <a:ext uri="{FF2B5EF4-FFF2-40B4-BE49-F238E27FC236}">
                <a16:creationId xmlns:a16="http://schemas.microsoft.com/office/drawing/2014/main" id="{023BD526-75B2-466F-8D13-EE383184B9CD}"/>
              </a:ext>
            </a:extLst>
          </p:cNvPr>
          <p:cNvSpPr>
            <a:spLocks noGrp="1"/>
          </p:cNvSpPr>
          <p:nvPr>
            <p:ph type="ftr" sz="quarter" idx="11"/>
          </p:nvPr>
        </p:nvSpPr>
        <p:spPr>
          <a:xfrm>
            <a:off x="628650" y="5453548"/>
            <a:ext cx="7886700" cy="1180322"/>
          </a:xfrm>
        </p:spPr>
        <p:txBody>
          <a:bodyPr/>
          <a:lstStyle/>
          <a:p>
            <a:pPr algn="l"/>
            <a:endParaRPr lang="en-GB" sz="1600" dirty="0">
              <a:solidFill>
                <a:schemeClr val="tx1"/>
              </a:solidFill>
            </a:endParaRP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spTree>
    <p:extLst>
      <p:ext uri="{BB962C8B-B14F-4D97-AF65-F5344CB8AC3E}">
        <p14:creationId xmlns:p14="http://schemas.microsoft.com/office/powerpoint/2010/main" val="4035807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4C9B8-6161-4EAD-A8BF-7868FE427079}"/>
              </a:ext>
            </a:extLst>
          </p:cNvPr>
          <p:cNvSpPr>
            <a:spLocks noGrp="1"/>
          </p:cNvSpPr>
          <p:nvPr>
            <p:ph type="title"/>
          </p:nvPr>
        </p:nvSpPr>
        <p:spPr/>
        <p:txBody>
          <a:bodyPr/>
          <a:lstStyle/>
          <a:p>
            <a:r>
              <a:rPr lang="en-GB" dirty="0"/>
              <a:t>Accelerated Preconditioning – 664GHz</a:t>
            </a:r>
          </a:p>
        </p:txBody>
      </p:sp>
      <p:sp>
        <p:nvSpPr>
          <p:cNvPr id="3" name="Text Placeholder 2">
            <a:extLst>
              <a:ext uri="{FF2B5EF4-FFF2-40B4-BE49-F238E27FC236}">
                <a16:creationId xmlns:a16="http://schemas.microsoft.com/office/drawing/2014/main" id="{6FEC4D3A-AB2E-41A7-90B4-6A15EDFFD277}"/>
              </a:ext>
            </a:extLst>
          </p:cNvPr>
          <p:cNvSpPr>
            <a:spLocks noGrp="1"/>
          </p:cNvSpPr>
          <p:nvPr>
            <p:ph type="body" sz="quarter" idx="13"/>
          </p:nvPr>
        </p:nvSpPr>
        <p:spPr>
          <a:xfrm>
            <a:off x="628650" y="1690689"/>
            <a:ext cx="7886700" cy="4191000"/>
          </a:xfrm>
        </p:spPr>
        <p:txBody>
          <a:bodyPr/>
          <a:lstStyle/>
          <a:p>
            <a:r>
              <a:rPr lang="en-GB" dirty="0"/>
              <a:t>Unable to assemble the  matrices except for </a:t>
            </a:r>
            <a:r>
              <a:rPr lang="en-GB" dirty="0" err="1"/>
              <a:t>S</a:t>
            </a:r>
            <a:r>
              <a:rPr lang="en-GB" baseline="30000" dirty="0" err="1"/>
              <a:t>i</a:t>
            </a:r>
            <a:r>
              <a:rPr lang="en-GB" baseline="-25000" dirty="0" err="1"/>
              <a:t>bp</a:t>
            </a:r>
            <a:r>
              <a:rPr lang="en-GB" baseline="-25000" dirty="0"/>
              <a:t> </a:t>
            </a:r>
          </a:p>
          <a:p>
            <a:r>
              <a:rPr lang="en-GB" dirty="0"/>
              <a:t>Assembly time: </a:t>
            </a:r>
          </a:p>
          <a:p>
            <a:pPr lvl="1"/>
            <a:r>
              <a:rPr lang="en-GB" dirty="0"/>
              <a:t>10 minutes for the preconditioner</a:t>
            </a:r>
          </a:p>
          <a:p>
            <a:pPr lvl="1"/>
            <a:r>
              <a:rPr lang="en-GB" dirty="0"/>
              <a:t>32 minutes for the operator</a:t>
            </a:r>
          </a:p>
          <a:p>
            <a:r>
              <a:rPr lang="en-GB" dirty="0"/>
              <a:t>GMRES time:</a:t>
            </a:r>
          </a:p>
          <a:p>
            <a:pPr lvl="1"/>
            <a:r>
              <a:rPr lang="en-GB" dirty="0"/>
              <a:t>62 minutes</a:t>
            </a:r>
          </a:p>
          <a:p>
            <a:pPr lvl="1"/>
            <a:r>
              <a:rPr lang="en-GB" dirty="0"/>
              <a:t>166 iterations</a:t>
            </a:r>
          </a:p>
          <a:p>
            <a:r>
              <a:rPr lang="en-GB" dirty="0"/>
              <a:t>Memory:</a:t>
            </a:r>
          </a:p>
          <a:p>
            <a:pPr lvl="1"/>
            <a:r>
              <a:rPr lang="en-GB" dirty="0"/>
              <a:t>9GB for preconditioner – </a:t>
            </a:r>
            <a:r>
              <a:rPr lang="en-GB" dirty="0">
                <a:solidFill>
                  <a:srgbClr val="FF0000"/>
                </a:solidFill>
              </a:rPr>
              <a:t>estimated to be ~1-2% of the original non-accelerated version</a:t>
            </a:r>
          </a:p>
          <a:p>
            <a:pPr lvl="1"/>
            <a:r>
              <a:rPr lang="en-GB" dirty="0"/>
              <a:t>109GB for operator</a:t>
            </a:r>
          </a:p>
          <a:p>
            <a:pPr lvl="1"/>
            <a:endParaRPr lang="en-GB" dirty="0"/>
          </a:p>
        </p:txBody>
      </p:sp>
      <p:sp>
        <p:nvSpPr>
          <p:cNvPr id="4" name="Footer Placeholder 3">
            <a:extLst>
              <a:ext uri="{FF2B5EF4-FFF2-40B4-BE49-F238E27FC236}">
                <a16:creationId xmlns:a16="http://schemas.microsoft.com/office/drawing/2014/main" id="{7831FEF3-5BAE-4FD0-977F-A8D1AE76B72C}"/>
              </a:ext>
            </a:extLst>
          </p:cNvPr>
          <p:cNvSpPr>
            <a:spLocks noGrp="1"/>
          </p:cNvSpPr>
          <p:nvPr>
            <p:ph type="ftr" sz="quarter" idx="11"/>
          </p:nvPr>
        </p:nvSpPr>
        <p:spPr>
          <a:xfrm>
            <a:off x="628650" y="5453548"/>
            <a:ext cx="7886700" cy="1180322"/>
          </a:xfrm>
        </p:spPr>
        <p:txBody>
          <a:bodyPr/>
          <a:lstStyle/>
          <a:p>
            <a:pPr algn="l"/>
            <a:endParaRPr lang="en-GB" sz="1600" dirty="0">
              <a:solidFill>
                <a:schemeClr val="tx1"/>
              </a:solidFill>
            </a:endParaRP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spTree>
    <p:extLst>
      <p:ext uri="{BB962C8B-B14F-4D97-AF65-F5344CB8AC3E}">
        <p14:creationId xmlns:p14="http://schemas.microsoft.com/office/powerpoint/2010/main" val="3150593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5793A90-9D0C-4D23-B148-D8768E8ABDEE}"/>
              </a:ext>
            </a:extLst>
          </p:cNvPr>
          <p:cNvGrpSpPr/>
          <p:nvPr/>
        </p:nvGrpSpPr>
        <p:grpSpPr>
          <a:xfrm>
            <a:off x="736803" y="-38328"/>
            <a:ext cx="7339484" cy="6896328"/>
            <a:chOff x="736803" y="-5475"/>
            <a:chExt cx="7166653" cy="6617075"/>
          </a:xfrm>
        </p:grpSpPr>
        <p:pic>
          <p:nvPicPr>
            <p:cNvPr id="11" name="Picture 10">
              <a:extLst>
                <a:ext uri="{FF2B5EF4-FFF2-40B4-BE49-F238E27FC236}">
                  <a16:creationId xmlns:a16="http://schemas.microsoft.com/office/drawing/2014/main" id="{5608CB14-D6C3-4F9C-BD08-9B152C1165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130" y="3022810"/>
              <a:ext cx="3583326" cy="3583326"/>
            </a:xfrm>
            <a:prstGeom prst="rect">
              <a:avLst/>
            </a:prstGeom>
          </p:spPr>
        </p:pic>
        <p:pic>
          <p:nvPicPr>
            <p:cNvPr id="9" name="Picture 8">
              <a:extLst>
                <a:ext uri="{FF2B5EF4-FFF2-40B4-BE49-F238E27FC236}">
                  <a16:creationId xmlns:a16="http://schemas.microsoft.com/office/drawing/2014/main" id="{AD6D98F3-60F9-43AB-8C24-4F6CD9FD5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3" y="3028274"/>
              <a:ext cx="3583326" cy="3583326"/>
            </a:xfrm>
            <a:prstGeom prst="rect">
              <a:avLst/>
            </a:prstGeom>
          </p:spPr>
        </p:pic>
        <p:pic>
          <p:nvPicPr>
            <p:cNvPr id="5" name="Picture 4">
              <a:extLst>
                <a:ext uri="{FF2B5EF4-FFF2-40B4-BE49-F238E27FC236}">
                  <a16:creationId xmlns:a16="http://schemas.microsoft.com/office/drawing/2014/main" id="{794F6DF2-394D-4584-A06D-9789D0A9C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03" y="-5475"/>
              <a:ext cx="3583326" cy="3583326"/>
            </a:xfrm>
            <a:prstGeom prst="rect">
              <a:avLst/>
            </a:prstGeom>
          </p:spPr>
        </p:pic>
        <p:pic>
          <p:nvPicPr>
            <p:cNvPr id="7" name="Picture 6">
              <a:extLst>
                <a:ext uri="{FF2B5EF4-FFF2-40B4-BE49-F238E27FC236}">
                  <a16:creationId xmlns:a16="http://schemas.microsoft.com/office/drawing/2014/main" id="{9F905310-BE1B-406C-8D68-52F4ECF430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0129" y="0"/>
              <a:ext cx="3583327" cy="3583327"/>
            </a:xfrm>
            <a:prstGeom prst="rect">
              <a:avLst/>
            </a:prstGeom>
          </p:spPr>
        </p:pic>
      </p:grpSp>
      <p:sp>
        <p:nvSpPr>
          <p:cNvPr id="12" name="Footer Placeholder 3">
            <a:extLst>
              <a:ext uri="{FF2B5EF4-FFF2-40B4-BE49-F238E27FC236}">
                <a16:creationId xmlns:a16="http://schemas.microsoft.com/office/drawing/2014/main" id="{63EEE833-970D-4869-99C5-543AA2770A03}"/>
              </a:ext>
            </a:extLst>
          </p:cNvPr>
          <p:cNvSpPr>
            <a:spLocks noGrp="1"/>
          </p:cNvSpPr>
          <p:nvPr>
            <p:ph type="ftr" sz="quarter" idx="11"/>
          </p:nvPr>
        </p:nvSpPr>
        <p:spPr>
          <a:xfrm>
            <a:off x="694356" y="6170249"/>
            <a:ext cx="7097208" cy="643729"/>
          </a:xfrm>
        </p:spPr>
        <p:txBody>
          <a:bodyPr/>
          <a:lstStyle/>
          <a:p>
            <a:pPr algn="l"/>
            <a:endParaRPr lang="en-GB" sz="1600" dirty="0">
              <a:solidFill>
                <a:schemeClr val="tx1"/>
              </a:solidFill>
            </a:endParaRPr>
          </a:p>
          <a:p>
            <a:pPr algn="l"/>
            <a:r>
              <a:rPr lang="en-GB" sz="1600" dirty="0">
                <a:solidFill>
                  <a:schemeClr val="tx1"/>
                </a:solidFill>
              </a:rPr>
              <a:t>Kleanthous, Antigoni, et al. "Accelerated </a:t>
            </a:r>
            <a:r>
              <a:rPr lang="en-US" sz="1600" dirty="0">
                <a:solidFill>
                  <a:schemeClr val="tx1"/>
                </a:solidFill>
              </a:rPr>
              <a:t>Calderón </a:t>
            </a:r>
            <a:r>
              <a:rPr lang="en-GB" sz="1600" dirty="0">
                <a:solidFill>
                  <a:schemeClr val="tx1"/>
                </a:solidFill>
              </a:rPr>
              <a:t>preconditioning for Maxwell transmission problems." </a:t>
            </a:r>
            <a:r>
              <a:rPr lang="en-GB" sz="1600" dirty="0" err="1">
                <a:solidFill>
                  <a:schemeClr val="tx1"/>
                </a:solidFill>
              </a:rPr>
              <a:t>arXiv</a:t>
            </a:r>
            <a:r>
              <a:rPr lang="en-GB" sz="1600" dirty="0">
                <a:solidFill>
                  <a:schemeClr val="tx1"/>
                </a:solidFill>
              </a:rPr>
              <a:t> preprint arXiv:2008.04772 (2020).</a:t>
            </a:r>
          </a:p>
        </p:txBody>
      </p:sp>
      <p:pic>
        <p:nvPicPr>
          <p:cNvPr id="14" name="Picture 13">
            <a:extLst>
              <a:ext uri="{FF2B5EF4-FFF2-40B4-BE49-F238E27FC236}">
                <a16:creationId xmlns:a16="http://schemas.microsoft.com/office/drawing/2014/main" id="{D253140E-D5F0-49C0-BB0B-5C40B69287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060599" y="3060597"/>
            <a:ext cx="6858000" cy="736805"/>
          </a:xfrm>
          <a:prstGeom prst="rect">
            <a:avLst/>
          </a:prstGeom>
        </p:spPr>
      </p:pic>
      <p:pic>
        <p:nvPicPr>
          <p:cNvPr id="15" name="Picture 14">
            <a:extLst>
              <a:ext uri="{FF2B5EF4-FFF2-40B4-BE49-F238E27FC236}">
                <a16:creationId xmlns:a16="http://schemas.microsoft.com/office/drawing/2014/main" id="{10248CD3-3650-4585-A001-B893E6DE7A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181143" y="2895143"/>
            <a:ext cx="6858000" cy="1067713"/>
          </a:xfrm>
          <a:prstGeom prst="rect">
            <a:avLst/>
          </a:prstGeom>
        </p:spPr>
      </p:pic>
    </p:spTree>
    <p:extLst>
      <p:ext uri="{BB962C8B-B14F-4D97-AF65-F5344CB8AC3E}">
        <p14:creationId xmlns:p14="http://schemas.microsoft.com/office/powerpoint/2010/main" val="206562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42116CF-7189-406D-8A2C-A873C887C9A6}"/>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36462013-6278-4488-ADE3-09E7EEEE410D}"/>
              </a:ext>
            </a:extLst>
          </p:cNvPr>
          <p:cNvPicPr/>
          <p:nvPr/>
        </p:nvPicPr>
        <p:blipFill>
          <a:blip r:embed="rId2"/>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A089611F-C86A-4837-9EA4-4680DBA5B687}"/>
              </a:ext>
            </a:extLst>
          </p:cNvPr>
          <p:cNvSpPr/>
          <p:nvPr/>
        </p:nvSpPr>
        <p:spPr>
          <a:xfrm>
            <a:off x="9378" y="2836978"/>
            <a:ext cx="9144000" cy="319336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p:txBody>
      </p:sp>
      <p:sp>
        <p:nvSpPr>
          <p:cNvPr id="6" name="TextBox 5">
            <a:extLst>
              <a:ext uri="{FF2B5EF4-FFF2-40B4-BE49-F238E27FC236}">
                <a16:creationId xmlns:a16="http://schemas.microsoft.com/office/drawing/2014/main" id="{97EAD530-C1DE-480A-A505-E61584CCDE37}"/>
              </a:ext>
            </a:extLst>
          </p:cNvPr>
          <p:cNvSpPr txBox="1"/>
          <p:nvPr/>
        </p:nvSpPr>
        <p:spPr>
          <a:xfrm>
            <a:off x="9378" y="3156389"/>
            <a:ext cx="9242474" cy="954107"/>
          </a:xfrm>
          <a:prstGeom prst="rect">
            <a:avLst/>
          </a:prstGeom>
          <a:noFill/>
        </p:spPr>
        <p:txBody>
          <a:bodyPr wrap="square" rtlCol="0">
            <a:spAutoFit/>
          </a:bodyPr>
          <a:lstStyle/>
          <a:p>
            <a:pPr algn="ctr"/>
            <a:r>
              <a:rPr lang="en-GB" sz="2800" dirty="0"/>
              <a:t>Part II: Using accelerated BEM for a microwave and sub-millimetre database</a:t>
            </a:r>
          </a:p>
        </p:txBody>
      </p:sp>
      <p:sp>
        <p:nvSpPr>
          <p:cNvPr id="7" name="TextBox 6">
            <a:extLst>
              <a:ext uri="{FF2B5EF4-FFF2-40B4-BE49-F238E27FC236}">
                <a16:creationId xmlns:a16="http://schemas.microsoft.com/office/drawing/2014/main" id="{E310E337-17D4-4A02-8DFA-C5E3FE55E995}"/>
              </a:ext>
            </a:extLst>
          </p:cNvPr>
          <p:cNvSpPr txBox="1"/>
          <p:nvPr/>
        </p:nvSpPr>
        <p:spPr>
          <a:xfrm>
            <a:off x="54754" y="4860793"/>
            <a:ext cx="8389035" cy="1169551"/>
          </a:xfrm>
          <a:prstGeom prst="rect">
            <a:avLst/>
          </a:prstGeom>
          <a:noFill/>
        </p:spPr>
        <p:txBody>
          <a:bodyPr wrap="square" rtlCol="0">
            <a:spAutoFit/>
          </a:bodyPr>
          <a:lstStyle/>
          <a:p>
            <a:r>
              <a:rPr lang="en-US" sz="1400" dirty="0"/>
              <a:t>Antigoni Kleanthous, University College London, UK</a:t>
            </a:r>
          </a:p>
          <a:p>
            <a:r>
              <a:rPr lang="en-US" sz="1400" dirty="0"/>
              <a:t>Timo </a:t>
            </a:r>
            <a:r>
              <a:rPr lang="en-US" sz="1400" dirty="0" err="1"/>
              <a:t>Betcke</a:t>
            </a:r>
            <a:r>
              <a:rPr lang="en-US" sz="1400" dirty="0"/>
              <a:t>, University College London, UK</a:t>
            </a:r>
          </a:p>
          <a:p>
            <a:r>
              <a:rPr lang="en-US" sz="1400" dirty="0"/>
              <a:t>David Hewett, University College London, UK</a:t>
            </a:r>
          </a:p>
          <a:p>
            <a:r>
              <a:rPr lang="en-GB" sz="1400" dirty="0"/>
              <a:t>Anthony Baran, The Met Office, UK &amp; University of Hertfordshire, UK</a:t>
            </a:r>
          </a:p>
          <a:p>
            <a:r>
              <a:rPr lang="en-GB" sz="1400" dirty="0"/>
              <a:t>Chris Westbrook, University of Reading, UK</a:t>
            </a:r>
          </a:p>
        </p:txBody>
      </p:sp>
    </p:spTree>
    <p:extLst>
      <p:ext uri="{BB962C8B-B14F-4D97-AF65-F5344CB8AC3E}">
        <p14:creationId xmlns:p14="http://schemas.microsoft.com/office/powerpoint/2010/main" val="25170679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0EC8-8821-41BF-8406-4C6B37333F2F}"/>
              </a:ext>
            </a:extLst>
          </p:cNvPr>
          <p:cNvSpPr>
            <a:spLocks noGrp="1"/>
          </p:cNvSpPr>
          <p:nvPr>
            <p:ph type="title"/>
          </p:nvPr>
        </p:nvSpPr>
        <p:spPr/>
        <p:txBody>
          <a:bodyPr/>
          <a:lstStyle/>
          <a:p>
            <a:r>
              <a:rPr lang="en-GB" dirty="0"/>
              <a:t>The database</a:t>
            </a:r>
          </a:p>
        </p:txBody>
      </p:sp>
      <p:sp>
        <p:nvSpPr>
          <p:cNvPr id="3" name="Text Placeholder 2">
            <a:extLst>
              <a:ext uri="{FF2B5EF4-FFF2-40B4-BE49-F238E27FC236}">
                <a16:creationId xmlns:a16="http://schemas.microsoft.com/office/drawing/2014/main" id="{66D5C661-5930-4940-8B77-235DA66DEB49}"/>
              </a:ext>
            </a:extLst>
          </p:cNvPr>
          <p:cNvSpPr>
            <a:spLocks noGrp="1"/>
          </p:cNvSpPr>
          <p:nvPr>
            <p:ph type="body" sz="quarter" idx="13"/>
          </p:nvPr>
        </p:nvSpPr>
        <p:spPr/>
        <p:txBody>
          <a:bodyPr/>
          <a:lstStyle/>
          <a:p>
            <a:r>
              <a:rPr lang="en-GB" dirty="0"/>
              <a:t>Goal: simulate SSPs and phase matrices of budding rosettes and aggregates of bullet rosettes in random orientation</a:t>
            </a:r>
          </a:p>
          <a:p>
            <a:r>
              <a:rPr lang="en-GB" dirty="0"/>
              <a:t>5 temperatures: 190K, 210K, 230K, 250K, 270K</a:t>
            </a:r>
          </a:p>
          <a:p>
            <a:r>
              <a:rPr lang="en-GB" dirty="0"/>
              <a:t>4 frequencies: 50GHz, 183GHz, 243GHz and 664GHz</a:t>
            </a:r>
          </a:p>
          <a:p>
            <a:r>
              <a:rPr lang="en-GB" dirty="0"/>
              <a:t>Range of sizes from </a:t>
            </a:r>
            <a:r>
              <a:rPr lang="en-US" dirty="0" err="1"/>
              <a:t>μm</a:t>
            </a:r>
            <a:r>
              <a:rPr lang="en-US" dirty="0"/>
              <a:t> to cm</a:t>
            </a:r>
            <a:endParaRPr lang="en-GB" dirty="0"/>
          </a:p>
        </p:txBody>
      </p:sp>
    </p:spTree>
    <p:extLst>
      <p:ext uri="{BB962C8B-B14F-4D97-AF65-F5344CB8AC3E}">
        <p14:creationId xmlns:p14="http://schemas.microsoft.com/office/powerpoint/2010/main" val="223958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19E5-F3A9-442B-A8D0-F2EEA74616A4}"/>
              </a:ext>
            </a:extLst>
          </p:cNvPr>
          <p:cNvSpPr>
            <a:spLocks noGrp="1"/>
          </p:cNvSpPr>
          <p:nvPr>
            <p:ph type="title"/>
          </p:nvPr>
        </p:nvSpPr>
        <p:spPr/>
        <p:txBody>
          <a:bodyPr/>
          <a:lstStyle/>
          <a:p>
            <a:r>
              <a:rPr lang="en-GB" dirty="0"/>
              <a:t>The microphysical model</a:t>
            </a:r>
          </a:p>
        </p:txBody>
      </p:sp>
      <p:sp>
        <p:nvSpPr>
          <p:cNvPr id="4" name="Footer Placeholder 3">
            <a:extLst>
              <a:ext uri="{FF2B5EF4-FFF2-40B4-BE49-F238E27FC236}">
                <a16:creationId xmlns:a16="http://schemas.microsoft.com/office/drawing/2014/main" id="{493DEEA1-1F2C-4320-919C-51BD8BA54225}"/>
              </a:ext>
            </a:extLst>
          </p:cNvPr>
          <p:cNvSpPr>
            <a:spLocks noGrp="1"/>
          </p:cNvSpPr>
          <p:nvPr>
            <p:ph type="ftr" sz="quarter" idx="11"/>
          </p:nvPr>
        </p:nvSpPr>
        <p:spPr>
          <a:xfrm>
            <a:off x="628650" y="6339155"/>
            <a:ext cx="7886700" cy="382321"/>
          </a:xfrm>
        </p:spPr>
        <p:txBody>
          <a:bodyPr/>
          <a:lstStyle/>
          <a:p>
            <a:pPr algn="l"/>
            <a:r>
              <a:rPr lang="en-US" sz="1600" dirty="0">
                <a:solidFill>
                  <a:schemeClr val="tx1"/>
                </a:solidFill>
              </a:rPr>
              <a:t>Lawson, R. P., et al. "A review of ice particle shapes in cirrus formed in situ and in anvils." Journal of Geophysical Research: Atmospheres 124.17-18 (2019): 10049-10090.</a:t>
            </a:r>
            <a:endParaRPr lang="en-GB" sz="1600" dirty="0">
              <a:solidFill>
                <a:schemeClr val="tx1"/>
              </a:solidFill>
            </a:endParaRPr>
          </a:p>
        </p:txBody>
      </p:sp>
      <p:pic>
        <p:nvPicPr>
          <p:cNvPr id="16" name="Picture 15">
            <a:extLst>
              <a:ext uri="{FF2B5EF4-FFF2-40B4-BE49-F238E27FC236}">
                <a16:creationId xmlns:a16="http://schemas.microsoft.com/office/drawing/2014/main" id="{B0AB7926-4D71-4F43-BC1B-8F09E2CB7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17" y="1804940"/>
            <a:ext cx="6100355" cy="4370917"/>
          </a:xfrm>
          <a:prstGeom prst="rect">
            <a:avLst/>
          </a:prstGeom>
        </p:spPr>
      </p:pic>
    </p:spTree>
    <p:extLst>
      <p:ext uri="{BB962C8B-B14F-4D97-AF65-F5344CB8AC3E}">
        <p14:creationId xmlns:p14="http://schemas.microsoft.com/office/powerpoint/2010/main" val="138208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B5DEE8-1B5F-4183-BBBD-012CABFD2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8" y="3759668"/>
            <a:ext cx="3201245" cy="2540790"/>
          </a:xfrm>
          <a:prstGeom prst="rect">
            <a:avLst/>
          </a:prstGeom>
        </p:spPr>
      </p:pic>
      <p:grpSp>
        <p:nvGrpSpPr>
          <p:cNvPr id="10" name="Group 9">
            <a:extLst>
              <a:ext uri="{FF2B5EF4-FFF2-40B4-BE49-F238E27FC236}">
                <a16:creationId xmlns:a16="http://schemas.microsoft.com/office/drawing/2014/main" id="{3A91939C-5B32-4AC1-B458-9EB6E0DBC60A}"/>
              </a:ext>
            </a:extLst>
          </p:cNvPr>
          <p:cNvGrpSpPr/>
          <p:nvPr/>
        </p:nvGrpSpPr>
        <p:grpSpPr>
          <a:xfrm>
            <a:off x="0" y="1605489"/>
            <a:ext cx="9144000" cy="2075379"/>
            <a:chOff x="132389" y="3621640"/>
            <a:chExt cx="8930592" cy="2075379"/>
          </a:xfrm>
        </p:grpSpPr>
        <p:pic>
          <p:nvPicPr>
            <p:cNvPr id="7" name="Picture 6">
              <a:extLst>
                <a:ext uri="{FF2B5EF4-FFF2-40B4-BE49-F238E27FC236}">
                  <a16:creationId xmlns:a16="http://schemas.microsoft.com/office/drawing/2014/main" id="{995E60C6-E208-442A-86D9-3ED1B0607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254" y="3621640"/>
              <a:ext cx="2735727" cy="2075379"/>
            </a:xfrm>
            <a:prstGeom prst="rect">
              <a:avLst/>
            </a:prstGeom>
          </p:spPr>
        </p:pic>
        <p:pic>
          <p:nvPicPr>
            <p:cNvPr id="8" name="Picture 7">
              <a:extLst>
                <a:ext uri="{FF2B5EF4-FFF2-40B4-BE49-F238E27FC236}">
                  <a16:creationId xmlns:a16="http://schemas.microsoft.com/office/drawing/2014/main" id="{171C136B-799D-4988-BCB2-CB982FEBD1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89" y="3621640"/>
              <a:ext cx="3126260" cy="2075379"/>
            </a:xfrm>
            <a:prstGeom prst="rect">
              <a:avLst/>
            </a:prstGeom>
          </p:spPr>
        </p:pic>
        <p:pic>
          <p:nvPicPr>
            <p:cNvPr id="9" name="Picture 8">
              <a:extLst>
                <a:ext uri="{FF2B5EF4-FFF2-40B4-BE49-F238E27FC236}">
                  <a16:creationId xmlns:a16="http://schemas.microsoft.com/office/drawing/2014/main" id="{62212DBD-0DC3-4AF8-B4FC-C420C890D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1319" y="3621640"/>
              <a:ext cx="3157373" cy="2075379"/>
            </a:xfrm>
            <a:prstGeom prst="rect">
              <a:avLst/>
            </a:prstGeom>
          </p:spPr>
        </p:pic>
      </p:grpSp>
      <p:sp>
        <p:nvSpPr>
          <p:cNvPr id="11" name="Title 1">
            <a:extLst>
              <a:ext uri="{FF2B5EF4-FFF2-40B4-BE49-F238E27FC236}">
                <a16:creationId xmlns:a16="http://schemas.microsoft.com/office/drawing/2014/main" id="{13FCCCAC-C228-451D-86D6-A5F4465A9098}"/>
              </a:ext>
            </a:extLst>
          </p:cNvPr>
          <p:cNvSpPr>
            <a:spLocks noGrp="1"/>
          </p:cNvSpPr>
          <p:nvPr>
            <p:ph type="title"/>
          </p:nvPr>
        </p:nvSpPr>
        <p:spPr>
          <a:xfrm>
            <a:off x="628650" y="365126"/>
            <a:ext cx="7886700" cy="1325563"/>
          </a:xfrm>
        </p:spPr>
        <p:txBody>
          <a:bodyPr/>
          <a:lstStyle/>
          <a:p>
            <a:r>
              <a:rPr lang="en-GB" dirty="0"/>
              <a:t>The microphysical model</a:t>
            </a:r>
          </a:p>
        </p:txBody>
      </p:sp>
      <p:sp>
        <p:nvSpPr>
          <p:cNvPr id="12" name="Footer Placeholder 3">
            <a:extLst>
              <a:ext uri="{FF2B5EF4-FFF2-40B4-BE49-F238E27FC236}">
                <a16:creationId xmlns:a16="http://schemas.microsoft.com/office/drawing/2014/main" id="{296CE051-A864-43DD-8F24-7D093DFF8C20}"/>
              </a:ext>
            </a:extLst>
          </p:cNvPr>
          <p:cNvSpPr>
            <a:spLocks noGrp="1"/>
          </p:cNvSpPr>
          <p:nvPr>
            <p:ph type="ftr" sz="quarter" idx="11"/>
          </p:nvPr>
        </p:nvSpPr>
        <p:spPr>
          <a:xfrm>
            <a:off x="628650" y="6339155"/>
            <a:ext cx="7886700" cy="382321"/>
          </a:xfrm>
        </p:spPr>
        <p:txBody>
          <a:bodyPr/>
          <a:lstStyle/>
          <a:p>
            <a:pPr algn="l"/>
            <a:r>
              <a:rPr lang="en-US" sz="1600" dirty="0">
                <a:solidFill>
                  <a:schemeClr val="tx1"/>
                </a:solidFill>
              </a:rPr>
              <a:t>Lawson, R. P., et al. "A review of ice particle shapes in cirrus formed in situ and in anvils." Journal of Geophysical Research: Atmospheres 124.17-18 (2019): 10049-10090.</a:t>
            </a:r>
            <a:endParaRPr lang="en-GB" sz="1600" dirty="0">
              <a:solidFill>
                <a:schemeClr val="tx1"/>
              </a:solidFill>
            </a:endParaRPr>
          </a:p>
        </p:txBody>
      </p:sp>
      <p:pic>
        <p:nvPicPr>
          <p:cNvPr id="13" name="Picture 12">
            <a:extLst>
              <a:ext uri="{FF2B5EF4-FFF2-40B4-BE49-F238E27FC236}">
                <a16:creationId xmlns:a16="http://schemas.microsoft.com/office/drawing/2014/main" id="{9DC69366-84EC-4359-877D-F8DC3B3ACA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1569" y="3689113"/>
            <a:ext cx="2270242" cy="2178162"/>
          </a:xfrm>
          <a:prstGeom prst="rect">
            <a:avLst/>
          </a:prstGeom>
        </p:spPr>
      </p:pic>
      <p:pic>
        <p:nvPicPr>
          <p:cNvPr id="14" name="Picture 13">
            <a:extLst>
              <a:ext uri="{FF2B5EF4-FFF2-40B4-BE49-F238E27FC236}">
                <a16:creationId xmlns:a16="http://schemas.microsoft.com/office/drawing/2014/main" id="{8BEE51B7-B649-4B5A-928B-C248C1D21A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5455" y="4089184"/>
            <a:ext cx="1895572" cy="1378021"/>
          </a:xfrm>
          <a:prstGeom prst="rect">
            <a:avLst/>
          </a:prstGeom>
        </p:spPr>
      </p:pic>
    </p:spTree>
    <p:extLst>
      <p:ext uri="{BB962C8B-B14F-4D97-AF65-F5344CB8AC3E}">
        <p14:creationId xmlns:p14="http://schemas.microsoft.com/office/powerpoint/2010/main" val="3283370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CD181C-83CC-4ED0-9D17-DAE522AF2FB3}"/>
              </a:ext>
            </a:extLst>
          </p:cNvPr>
          <p:cNvSpPr>
            <a:spLocks noGrp="1"/>
          </p:cNvSpPr>
          <p:nvPr>
            <p:ph type="body" sz="quarter" idx="13"/>
          </p:nvPr>
        </p:nvSpPr>
        <p:spPr/>
        <p:txBody>
          <a:bodyPr>
            <a:normAutofit lnSpcReduction="10000"/>
          </a:bodyPr>
          <a:lstStyle/>
          <a:p>
            <a:r>
              <a:rPr lang="en-US" dirty="0"/>
              <a:t>The aggregates were generated using the ice aggregation model of (Westbrook, et al., 2004) formed by Monte Carlo simulations</a:t>
            </a:r>
          </a:p>
          <a:p>
            <a:r>
              <a:rPr lang="en-US" dirty="0"/>
              <a:t>The monomer rosettes are constructed of three-branched rosettes, which are aggregated together to follow the Cotton et al. mass–dimension relationship – to be consistent with the Unified Model used at the Met Office</a:t>
            </a:r>
          </a:p>
          <a:p>
            <a:r>
              <a:rPr lang="en-US" dirty="0"/>
              <a:t>Each of the monomers that makes up the ensemble of rosette aggregates is assumed to have the density of solid ice, 917 kg/m</a:t>
            </a:r>
            <a:r>
              <a:rPr lang="en-US" baseline="30000" dirty="0"/>
              <a:t>3</a:t>
            </a:r>
          </a:p>
          <a:p>
            <a:r>
              <a:rPr lang="en-US" dirty="0"/>
              <a:t>The final model consists of 65 aggregates, of maximum dimension between 10 and 10,000μm.</a:t>
            </a:r>
            <a:endParaRPr lang="en-GB" dirty="0"/>
          </a:p>
        </p:txBody>
      </p:sp>
      <p:sp>
        <p:nvSpPr>
          <p:cNvPr id="9" name="Title 1">
            <a:extLst>
              <a:ext uri="{FF2B5EF4-FFF2-40B4-BE49-F238E27FC236}">
                <a16:creationId xmlns:a16="http://schemas.microsoft.com/office/drawing/2014/main" id="{528EBAFA-A99E-4767-B4CF-FE4D59C73B8F}"/>
              </a:ext>
            </a:extLst>
          </p:cNvPr>
          <p:cNvSpPr>
            <a:spLocks noGrp="1"/>
          </p:cNvSpPr>
          <p:nvPr>
            <p:ph type="title"/>
          </p:nvPr>
        </p:nvSpPr>
        <p:spPr>
          <a:xfrm>
            <a:off x="628650" y="365126"/>
            <a:ext cx="7886700" cy="1325563"/>
          </a:xfrm>
        </p:spPr>
        <p:txBody>
          <a:bodyPr/>
          <a:lstStyle/>
          <a:p>
            <a:r>
              <a:rPr lang="en-GB" dirty="0"/>
              <a:t>The microphysical model</a:t>
            </a:r>
          </a:p>
        </p:txBody>
      </p:sp>
      <p:sp>
        <p:nvSpPr>
          <p:cNvPr id="10" name="Footer Placeholder 3">
            <a:extLst>
              <a:ext uri="{FF2B5EF4-FFF2-40B4-BE49-F238E27FC236}">
                <a16:creationId xmlns:a16="http://schemas.microsoft.com/office/drawing/2014/main" id="{E7EC234F-F589-410C-B723-BC1985E2E0A5}"/>
              </a:ext>
            </a:extLst>
          </p:cNvPr>
          <p:cNvSpPr>
            <a:spLocks noGrp="1"/>
          </p:cNvSpPr>
          <p:nvPr>
            <p:ph type="ftr" sz="quarter" idx="11"/>
          </p:nvPr>
        </p:nvSpPr>
        <p:spPr>
          <a:xfrm>
            <a:off x="628650" y="6339155"/>
            <a:ext cx="7886700" cy="382321"/>
          </a:xfrm>
        </p:spPr>
        <p:txBody>
          <a:bodyPr/>
          <a:lstStyle/>
          <a:p>
            <a:pPr algn="l"/>
            <a:r>
              <a:rPr lang="en-US" sz="1600" dirty="0">
                <a:solidFill>
                  <a:schemeClr val="tx1"/>
                </a:solidFill>
              </a:rPr>
              <a:t>Westbrook, C. D., et al. "Theory of growth by differential sedimentation, with application to snowflake formation." Physical Review E 70.2 (2004): 021403.</a:t>
            </a:r>
            <a:endParaRPr lang="en-GB" sz="1600" dirty="0">
              <a:solidFill>
                <a:schemeClr val="tx1"/>
              </a:solidFill>
            </a:endParaRPr>
          </a:p>
        </p:txBody>
      </p:sp>
    </p:spTree>
    <p:extLst>
      <p:ext uri="{BB962C8B-B14F-4D97-AF65-F5344CB8AC3E}">
        <p14:creationId xmlns:p14="http://schemas.microsoft.com/office/powerpoint/2010/main" val="3391280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E7439-C9BB-4721-A2B2-70259FE1C8C4}"/>
              </a:ext>
            </a:extLst>
          </p:cNvPr>
          <p:cNvSpPr>
            <a:spLocks noGrp="1"/>
          </p:cNvSpPr>
          <p:nvPr>
            <p:ph type="title"/>
          </p:nvPr>
        </p:nvSpPr>
        <p:spPr/>
        <p:txBody>
          <a:bodyPr/>
          <a:lstStyle/>
          <a:p>
            <a:r>
              <a:rPr lang="en-GB" dirty="0"/>
              <a:t>The Boundary Element Method (BEM)</a:t>
            </a:r>
          </a:p>
        </p:txBody>
      </p:sp>
      <p:sp>
        <p:nvSpPr>
          <p:cNvPr id="3" name="Text Placeholder 2">
            <a:extLst>
              <a:ext uri="{FF2B5EF4-FFF2-40B4-BE49-F238E27FC236}">
                <a16:creationId xmlns:a16="http://schemas.microsoft.com/office/drawing/2014/main" id="{D98ABE23-91EC-494C-A7AE-69F8E4043324}"/>
              </a:ext>
            </a:extLst>
          </p:cNvPr>
          <p:cNvSpPr>
            <a:spLocks noGrp="1"/>
          </p:cNvSpPr>
          <p:nvPr>
            <p:ph type="body" sz="quarter" idx="13"/>
          </p:nvPr>
        </p:nvSpPr>
        <p:spPr/>
        <p:txBody>
          <a:bodyPr/>
          <a:lstStyle/>
          <a:p>
            <a:r>
              <a:rPr lang="en-GB" dirty="0"/>
              <a:t>Reformulate the problem into boundary integral equations on the boundary of the scatterer</a:t>
            </a:r>
          </a:p>
          <a:p>
            <a:r>
              <a:rPr lang="en-GB" dirty="0"/>
              <a:t>Discretise the boundary and transform the boundary integral equations into a matrix system</a:t>
            </a:r>
          </a:p>
          <a:p>
            <a:r>
              <a:rPr lang="en-GB" dirty="0"/>
              <a:t>Solve the discrete problem on the boundary using an iterative solver</a:t>
            </a:r>
          </a:p>
          <a:p>
            <a:r>
              <a:rPr lang="en-GB" dirty="0"/>
              <a:t>The solution on the boundary can be extended to the interior/exterior/far field area through representation formulae</a:t>
            </a:r>
          </a:p>
        </p:txBody>
      </p:sp>
    </p:spTree>
    <p:extLst>
      <p:ext uri="{BB962C8B-B14F-4D97-AF65-F5344CB8AC3E}">
        <p14:creationId xmlns:p14="http://schemas.microsoft.com/office/powerpoint/2010/main" val="3364090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D569-56F5-4808-ADD9-9C722B62EDAF}"/>
              </a:ext>
            </a:extLst>
          </p:cNvPr>
          <p:cNvSpPr>
            <a:spLocks noGrp="1"/>
          </p:cNvSpPr>
          <p:nvPr>
            <p:ph type="title"/>
          </p:nvPr>
        </p:nvSpPr>
        <p:spPr/>
        <p:txBody>
          <a:bodyPr/>
          <a:lstStyle/>
          <a:p>
            <a:r>
              <a:rPr lang="en-GB" dirty="0"/>
              <a:t>The microphysical model</a:t>
            </a:r>
          </a:p>
        </p:txBody>
      </p:sp>
      <p:sp>
        <p:nvSpPr>
          <p:cNvPr id="3" name="Text Placeholder 2">
            <a:extLst>
              <a:ext uri="{FF2B5EF4-FFF2-40B4-BE49-F238E27FC236}">
                <a16:creationId xmlns:a16="http://schemas.microsoft.com/office/drawing/2014/main" id="{2B0FD9FC-D60F-4172-8C0F-E3D811493F83}"/>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81C36C9D-7B2F-43AD-97F8-0D70C5848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56133"/>
            <a:ext cx="9144000" cy="3671376"/>
          </a:xfrm>
          <a:prstGeom prst="rect">
            <a:avLst/>
          </a:prstGeom>
        </p:spPr>
      </p:pic>
    </p:spTree>
    <p:extLst>
      <p:ext uri="{BB962C8B-B14F-4D97-AF65-F5344CB8AC3E}">
        <p14:creationId xmlns:p14="http://schemas.microsoft.com/office/powerpoint/2010/main" val="97999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2418-05BC-4C63-913A-0DC2B2969707}"/>
              </a:ext>
            </a:extLst>
          </p:cNvPr>
          <p:cNvSpPr>
            <a:spLocks noGrp="1"/>
          </p:cNvSpPr>
          <p:nvPr>
            <p:ph type="title"/>
          </p:nvPr>
        </p:nvSpPr>
        <p:spPr/>
        <p:txBody>
          <a:bodyPr/>
          <a:lstStyle/>
          <a:p>
            <a:r>
              <a:rPr lang="en-GB" dirty="0"/>
              <a:t>The microphysical model</a:t>
            </a:r>
          </a:p>
        </p:txBody>
      </p:sp>
      <p:sp>
        <p:nvSpPr>
          <p:cNvPr id="3" name="Text Placeholder 2">
            <a:extLst>
              <a:ext uri="{FF2B5EF4-FFF2-40B4-BE49-F238E27FC236}">
                <a16:creationId xmlns:a16="http://schemas.microsoft.com/office/drawing/2014/main" id="{FAB5ADF0-7BF9-49FA-B13B-EE639DC7073D}"/>
              </a:ext>
            </a:extLst>
          </p:cNvPr>
          <p:cNvSpPr>
            <a:spLocks noGrp="1"/>
          </p:cNvSpPr>
          <p:nvPr>
            <p:ph type="body" sz="quarter" idx="13"/>
          </p:nvPr>
        </p:nvSpPr>
        <p:spPr/>
        <p:txBody>
          <a:bodyPr/>
          <a:lstStyle/>
          <a:p>
            <a:endParaRPr lang="en-GB"/>
          </a:p>
        </p:txBody>
      </p:sp>
      <p:pic>
        <p:nvPicPr>
          <p:cNvPr id="7" name="Picture 6">
            <a:extLst>
              <a:ext uri="{FF2B5EF4-FFF2-40B4-BE49-F238E27FC236}">
                <a16:creationId xmlns:a16="http://schemas.microsoft.com/office/drawing/2014/main" id="{4341BC25-5B15-44F0-9EE4-E47D852B3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0416"/>
            <a:ext cx="9144000" cy="4483669"/>
          </a:xfrm>
          <a:prstGeom prst="rect">
            <a:avLst/>
          </a:prstGeom>
        </p:spPr>
      </p:pic>
    </p:spTree>
    <p:extLst>
      <p:ext uri="{BB962C8B-B14F-4D97-AF65-F5344CB8AC3E}">
        <p14:creationId xmlns:p14="http://schemas.microsoft.com/office/powerpoint/2010/main" val="377154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7D42-46C0-40D1-9034-C2B05E146A6E}"/>
              </a:ext>
            </a:extLst>
          </p:cNvPr>
          <p:cNvSpPr>
            <a:spLocks noGrp="1"/>
          </p:cNvSpPr>
          <p:nvPr>
            <p:ph type="title"/>
          </p:nvPr>
        </p:nvSpPr>
        <p:spPr/>
        <p:txBody>
          <a:bodyPr/>
          <a:lstStyle/>
          <a:p>
            <a:r>
              <a:rPr lang="en-GB" dirty="0"/>
              <a:t>The microphysical model</a:t>
            </a:r>
          </a:p>
        </p:txBody>
      </p:sp>
      <p:sp>
        <p:nvSpPr>
          <p:cNvPr id="3" name="Text Placeholder 2">
            <a:extLst>
              <a:ext uri="{FF2B5EF4-FFF2-40B4-BE49-F238E27FC236}">
                <a16:creationId xmlns:a16="http://schemas.microsoft.com/office/drawing/2014/main" id="{62FC18FF-802B-4828-87A0-B92C62B33739}"/>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4028398C-DEC7-4B3D-9D94-80C576698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90911"/>
            <a:ext cx="9144000" cy="4196053"/>
          </a:xfrm>
          <a:prstGeom prst="rect">
            <a:avLst/>
          </a:prstGeom>
        </p:spPr>
      </p:pic>
    </p:spTree>
    <p:extLst>
      <p:ext uri="{BB962C8B-B14F-4D97-AF65-F5344CB8AC3E}">
        <p14:creationId xmlns:p14="http://schemas.microsoft.com/office/powerpoint/2010/main" val="1068067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AC5D-49D4-4921-9E7E-1B729F3BEA09}"/>
              </a:ext>
            </a:extLst>
          </p:cNvPr>
          <p:cNvSpPr>
            <a:spLocks noGrp="1"/>
          </p:cNvSpPr>
          <p:nvPr>
            <p:ph type="title"/>
          </p:nvPr>
        </p:nvSpPr>
        <p:spPr/>
        <p:txBody>
          <a:bodyPr/>
          <a:lstStyle/>
          <a:p>
            <a:r>
              <a:rPr lang="en-GB" dirty="0"/>
              <a:t>The microphysical model</a:t>
            </a:r>
          </a:p>
        </p:txBody>
      </p:sp>
      <p:sp>
        <p:nvSpPr>
          <p:cNvPr id="3" name="Text Placeholder 2">
            <a:extLst>
              <a:ext uri="{FF2B5EF4-FFF2-40B4-BE49-F238E27FC236}">
                <a16:creationId xmlns:a16="http://schemas.microsoft.com/office/drawing/2014/main" id="{CC655765-8CC6-41BC-94C1-12619AFEA922}"/>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A80947C9-CC40-476C-8B30-E9847474A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9"/>
            <a:ext cx="9144000" cy="4941472"/>
          </a:xfrm>
          <a:prstGeom prst="rect">
            <a:avLst/>
          </a:prstGeom>
        </p:spPr>
      </p:pic>
    </p:spTree>
    <p:extLst>
      <p:ext uri="{BB962C8B-B14F-4D97-AF65-F5344CB8AC3E}">
        <p14:creationId xmlns:p14="http://schemas.microsoft.com/office/powerpoint/2010/main" val="3247495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10F8-DC66-4D22-B526-DEFB2C35320C}"/>
              </a:ext>
            </a:extLst>
          </p:cNvPr>
          <p:cNvSpPr>
            <a:spLocks noGrp="1"/>
          </p:cNvSpPr>
          <p:nvPr>
            <p:ph type="title"/>
          </p:nvPr>
        </p:nvSpPr>
        <p:spPr/>
        <p:txBody>
          <a:bodyPr/>
          <a:lstStyle/>
          <a:p>
            <a:r>
              <a:rPr lang="en-GB" dirty="0"/>
              <a:t>Simulating random orientation</a:t>
            </a:r>
          </a:p>
        </p:txBody>
      </p:sp>
      <p:sp>
        <p:nvSpPr>
          <p:cNvPr id="3" name="Text Placeholder 2">
            <a:extLst>
              <a:ext uri="{FF2B5EF4-FFF2-40B4-BE49-F238E27FC236}">
                <a16:creationId xmlns:a16="http://schemas.microsoft.com/office/drawing/2014/main" id="{4AB787B2-0B2F-45BB-876B-51A884C8A3AE}"/>
              </a:ext>
            </a:extLst>
          </p:cNvPr>
          <p:cNvSpPr>
            <a:spLocks noGrp="1"/>
          </p:cNvSpPr>
          <p:nvPr>
            <p:ph type="body" sz="quarter" idx="13"/>
          </p:nvPr>
        </p:nvSpPr>
        <p:spPr>
          <a:xfrm>
            <a:off x="628650" y="2113523"/>
            <a:ext cx="7886700" cy="4166818"/>
          </a:xfrm>
        </p:spPr>
        <p:txBody>
          <a:bodyPr>
            <a:noAutofit/>
          </a:bodyPr>
          <a:lstStyle/>
          <a:p>
            <a:r>
              <a:rPr lang="en-US" dirty="0"/>
              <a:t>The orientation average of some quantity is evaluated by a triple integral over the three Euler angles used to describe the orientation of a body</a:t>
            </a:r>
          </a:p>
          <a:p>
            <a:r>
              <a:rPr lang="en-US" dirty="0"/>
              <a:t>The traditional approach to achieve this is to fix the direction of the incident wave, and then rotate the particle in three directions via the three Euler angles. The SSPs and phase matrix are then evaluated for some scattering angles.</a:t>
            </a:r>
          </a:p>
        </p:txBody>
      </p:sp>
    </p:spTree>
    <p:extLst>
      <p:ext uri="{BB962C8B-B14F-4D97-AF65-F5344CB8AC3E}">
        <p14:creationId xmlns:p14="http://schemas.microsoft.com/office/powerpoint/2010/main" val="1260969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A296-7389-4126-9E86-9A68D1FDED55}"/>
              </a:ext>
            </a:extLst>
          </p:cNvPr>
          <p:cNvSpPr>
            <a:spLocks noGrp="1"/>
          </p:cNvSpPr>
          <p:nvPr>
            <p:ph type="title"/>
          </p:nvPr>
        </p:nvSpPr>
        <p:spPr/>
        <p:txBody>
          <a:bodyPr/>
          <a:lstStyle/>
          <a:p>
            <a:r>
              <a:rPr lang="en-GB" dirty="0"/>
              <a:t>Simulating random orientation</a:t>
            </a:r>
          </a:p>
        </p:txBody>
      </p:sp>
      <p:sp>
        <p:nvSpPr>
          <p:cNvPr id="3" name="Text Placeholder 2">
            <a:extLst>
              <a:ext uri="{FF2B5EF4-FFF2-40B4-BE49-F238E27FC236}">
                <a16:creationId xmlns:a16="http://schemas.microsoft.com/office/drawing/2014/main" id="{448CF6EE-733B-4D41-A49B-A1CFEB8F8AB1}"/>
              </a:ext>
            </a:extLst>
          </p:cNvPr>
          <p:cNvSpPr>
            <a:spLocks noGrp="1"/>
          </p:cNvSpPr>
          <p:nvPr>
            <p:ph type="body" sz="quarter" idx="13"/>
          </p:nvPr>
        </p:nvSpPr>
        <p:spPr>
          <a:xfrm>
            <a:off x="628650" y="1963957"/>
            <a:ext cx="7886700" cy="4894043"/>
          </a:xfrm>
        </p:spPr>
        <p:txBody>
          <a:bodyPr>
            <a:normAutofit fontScale="92500" lnSpcReduction="10000"/>
          </a:bodyPr>
          <a:lstStyle/>
          <a:p>
            <a:r>
              <a:rPr lang="en-US" dirty="0"/>
              <a:t>The traditional approach would be too expensive to follow using BEM: each rotation requires the assembly of a new matrix operator and preconditioner.</a:t>
            </a:r>
          </a:p>
          <a:p>
            <a:r>
              <a:rPr lang="en-US" dirty="0"/>
              <a:t>Fixing the direction of the incident wave and rotating the scatterer by the appropriate rotation matrix is equivalent to fixing the orientation of the scatterer and instead rotating the direction and </a:t>
            </a:r>
            <a:r>
              <a:rPr lang="en-US" dirty="0" err="1"/>
              <a:t>polarisation</a:t>
            </a:r>
            <a:r>
              <a:rPr lang="en-US" dirty="0"/>
              <a:t> vectors of the incident wave by the inverse rotation matrix. </a:t>
            </a:r>
          </a:p>
          <a:p>
            <a:r>
              <a:rPr lang="en-US" dirty="0"/>
              <a:t>This enables us to assemble the operator matrix and preconditioner once and re-use for all incident wave solutions. By using appropriate quadrature schemes suitable for numerical integration over a sphere our integration scheme reduces to only 2 loops; a combination of Lebedev and Gaussian quadrature. </a:t>
            </a:r>
          </a:p>
          <a:p>
            <a:r>
              <a:rPr lang="en-US" dirty="0"/>
              <a:t>In addition, the different incoming waves are distributed over different CPUs to accelerate solution even further.</a:t>
            </a:r>
            <a:endParaRPr lang="en-GB" dirty="0"/>
          </a:p>
          <a:p>
            <a:endParaRPr lang="en-GB" dirty="0"/>
          </a:p>
        </p:txBody>
      </p:sp>
    </p:spTree>
    <p:extLst>
      <p:ext uri="{BB962C8B-B14F-4D97-AF65-F5344CB8AC3E}">
        <p14:creationId xmlns:p14="http://schemas.microsoft.com/office/powerpoint/2010/main" val="3258679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C1EE-5CD8-441D-A749-A6DC6EF44713}"/>
              </a:ext>
            </a:extLst>
          </p:cNvPr>
          <p:cNvSpPr>
            <a:spLocks noGrp="1"/>
          </p:cNvSpPr>
          <p:nvPr>
            <p:ph type="title"/>
          </p:nvPr>
        </p:nvSpPr>
        <p:spPr/>
        <p:txBody>
          <a:bodyPr/>
          <a:lstStyle/>
          <a:p>
            <a:r>
              <a:rPr lang="en-GB" dirty="0"/>
              <a:t>Testing our method  </a:t>
            </a:r>
          </a:p>
        </p:txBody>
      </p:sp>
      <p:grpSp>
        <p:nvGrpSpPr>
          <p:cNvPr id="15" name="Group 14">
            <a:extLst>
              <a:ext uri="{FF2B5EF4-FFF2-40B4-BE49-F238E27FC236}">
                <a16:creationId xmlns:a16="http://schemas.microsoft.com/office/drawing/2014/main" id="{9AE9647C-280E-4661-BA6E-F630663BA88C}"/>
              </a:ext>
            </a:extLst>
          </p:cNvPr>
          <p:cNvGrpSpPr/>
          <p:nvPr/>
        </p:nvGrpSpPr>
        <p:grpSpPr>
          <a:xfrm>
            <a:off x="114983" y="2434172"/>
            <a:ext cx="8973729" cy="2402359"/>
            <a:chOff x="114983" y="2434172"/>
            <a:chExt cx="8973729" cy="2402359"/>
          </a:xfrm>
        </p:grpSpPr>
        <p:pic>
          <p:nvPicPr>
            <p:cNvPr id="10" name="Picture 9">
              <a:extLst>
                <a:ext uri="{FF2B5EF4-FFF2-40B4-BE49-F238E27FC236}">
                  <a16:creationId xmlns:a16="http://schemas.microsoft.com/office/drawing/2014/main" id="{72A07B6F-2E06-43A0-B548-75985D4A8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3" y="2434172"/>
              <a:ext cx="3088747" cy="2402359"/>
            </a:xfrm>
            <a:prstGeom prst="rect">
              <a:avLst/>
            </a:prstGeom>
          </p:spPr>
        </p:pic>
        <p:pic>
          <p:nvPicPr>
            <p:cNvPr id="12" name="Picture 11">
              <a:extLst>
                <a:ext uri="{FF2B5EF4-FFF2-40B4-BE49-F238E27FC236}">
                  <a16:creationId xmlns:a16="http://schemas.microsoft.com/office/drawing/2014/main" id="{73F82819-30E0-46BA-84FB-C6A742C90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6848" y="2434172"/>
              <a:ext cx="3088746" cy="2402359"/>
            </a:xfrm>
            <a:prstGeom prst="rect">
              <a:avLst/>
            </a:prstGeom>
          </p:spPr>
        </p:pic>
        <p:pic>
          <p:nvPicPr>
            <p:cNvPr id="14" name="Picture 13">
              <a:extLst>
                <a:ext uri="{FF2B5EF4-FFF2-40B4-BE49-F238E27FC236}">
                  <a16:creationId xmlns:a16="http://schemas.microsoft.com/office/drawing/2014/main" id="{7AF4FC52-AA6C-41E5-BD55-B630F2BE20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965" y="2434172"/>
              <a:ext cx="3088747" cy="2402359"/>
            </a:xfrm>
            <a:prstGeom prst="rect">
              <a:avLst/>
            </a:prstGeom>
          </p:spPr>
        </p:pic>
      </p:grpSp>
    </p:spTree>
    <p:extLst>
      <p:ext uri="{BB962C8B-B14F-4D97-AF65-F5344CB8AC3E}">
        <p14:creationId xmlns:p14="http://schemas.microsoft.com/office/powerpoint/2010/main" val="1532777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BEBC-A85B-49A9-BF80-21EF9BCDE157}"/>
              </a:ext>
            </a:extLst>
          </p:cNvPr>
          <p:cNvSpPr>
            <a:spLocks noGrp="1"/>
          </p:cNvSpPr>
          <p:nvPr>
            <p:ph type="title"/>
          </p:nvPr>
        </p:nvSpPr>
        <p:spPr/>
        <p:txBody>
          <a:bodyPr/>
          <a:lstStyle/>
          <a:p>
            <a:r>
              <a:rPr lang="en-GB" dirty="0"/>
              <a:t>Testing our method – X=0.05</a:t>
            </a:r>
          </a:p>
        </p:txBody>
      </p:sp>
      <p:sp>
        <p:nvSpPr>
          <p:cNvPr id="3" name="Text Placeholder 2">
            <a:extLst>
              <a:ext uri="{FF2B5EF4-FFF2-40B4-BE49-F238E27FC236}">
                <a16:creationId xmlns:a16="http://schemas.microsoft.com/office/drawing/2014/main" id="{86A1997E-CD79-4C7F-95D8-36952489540B}"/>
              </a:ext>
            </a:extLst>
          </p:cNvPr>
          <p:cNvSpPr>
            <a:spLocks noGrp="1"/>
          </p:cNvSpPr>
          <p:nvPr>
            <p:ph type="body" sz="quarter" idx="13"/>
          </p:nvPr>
        </p:nvSpPr>
        <p:spPr>
          <a:xfrm>
            <a:off x="628650" y="2045413"/>
            <a:ext cx="7886700" cy="4191000"/>
          </a:xfrm>
        </p:spPr>
        <p:txBody>
          <a:bodyPr/>
          <a:lstStyle/>
          <a:p>
            <a:endParaRPr lang="en-GB"/>
          </a:p>
        </p:txBody>
      </p:sp>
      <p:pic>
        <p:nvPicPr>
          <p:cNvPr id="5" name="Picture 4">
            <a:extLst>
              <a:ext uri="{FF2B5EF4-FFF2-40B4-BE49-F238E27FC236}">
                <a16:creationId xmlns:a16="http://schemas.microsoft.com/office/drawing/2014/main" id="{C1B6410D-6988-4618-AEAB-14BD3D649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7810"/>
            <a:ext cx="9162342" cy="5090190"/>
          </a:xfrm>
          <a:prstGeom prst="rect">
            <a:avLst/>
          </a:prstGeom>
        </p:spPr>
      </p:pic>
    </p:spTree>
    <p:extLst>
      <p:ext uri="{BB962C8B-B14F-4D97-AF65-F5344CB8AC3E}">
        <p14:creationId xmlns:p14="http://schemas.microsoft.com/office/powerpoint/2010/main" val="3888812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BEBC-A85B-49A9-BF80-21EF9BCDE157}"/>
              </a:ext>
            </a:extLst>
          </p:cNvPr>
          <p:cNvSpPr>
            <a:spLocks noGrp="1"/>
          </p:cNvSpPr>
          <p:nvPr>
            <p:ph type="title"/>
          </p:nvPr>
        </p:nvSpPr>
        <p:spPr/>
        <p:txBody>
          <a:bodyPr/>
          <a:lstStyle/>
          <a:p>
            <a:r>
              <a:rPr lang="en-GB" dirty="0"/>
              <a:t>Testing our method – X=1</a:t>
            </a:r>
          </a:p>
        </p:txBody>
      </p:sp>
      <p:sp>
        <p:nvSpPr>
          <p:cNvPr id="3" name="Text Placeholder 2">
            <a:extLst>
              <a:ext uri="{FF2B5EF4-FFF2-40B4-BE49-F238E27FC236}">
                <a16:creationId xmlns:a16="http://schemas.microsoft.com/office/drawing/2014/main" id="{86A1997E-CD79-4C7F-95D8-36952489540B}"/>
              </a:ext>
            </a:extLst>
          </p:cNvPr>
          <p:cNvSpPr>
            <a:spLocks noGrp="1"/>
          </p:cNvSpPr>
          <p:nvPr>
            <p:ph type="body" sz="quarter" idx="13"/>
          </p:nvPr>
        </p:nvSpPr>
        <p:spPr>
          <a:xfrm>
            <a:off x="628650" y="2045413"/>
            <a:ext cx="7886700" cy="4191000"/>
          </a:xfrm>
        </p:spPr>
        <p:txBody>
          <a:bodyPr/>
          <a:lstStyle/>
          <a:p>
            <a:endParaRPr lang="en-GB"/>
          </a:p>
        </p:txBody>
      </p:sp>
      <p:pic>
        <p:nvPicPr>
          <p:cNvPr id="5" name="Picture 4">
            <a:extLst>
              <a:ext uri="{FF2B5EF4-FFF2-40B4-BE49-F238E27FC236}">
                <a16:creationId xmlns:a16="http://schemas.microsoft.com/office/drawing/2014/main" id="{C1B6410D-6988-4618-AEAB-14BD3D649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67810"/>
            <a:ext cx="9162342" cy="5090189"/>
          </a:xfrm>
          <a:prstGeom prst="rect">
            <a:avLst/>
          </a:prstGeom>
        </p:spPr>
      </p:pic>
    </p:spTree>
    <p:extLst>
      <p:ext uri="{BB962C8B-B14F-4D97-AF65-F5344CB8AC3E}">
        <p14:creationId xmlns:p14="http://schemas.microsoft.com/office/powerpoint/2010/main" val="1892763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BEBC-A85B-49A9-BF80-21EF9BCDE157}"/>
              </a:ext>
            </a:extLst>
          </p:cNvPr>
          <p:cNvSpPr>
            <a:spLocks noGrp="1"/>
          </p:cNvSpPr>
          <p:nvPr>
            <p:ph type="title"/>
          </p:nvPr>
        </p:nvSpPr>
        <p:spPr/>
        <p:txBody>
          <a:bodyPr/>
          <a:lstStyle/>
          <a:p>
            <a:r>
              <a:rPr lang="en-GB" dirty="0"/>
              <a:t>Testing our method – X=5</a:t>
            </a:r>
          </a:p>
        </p:txBody>
      </p:sp>
      <p:sp>
        <p:nvSpPr>
          <p:cNvPr id="3" name="Text Placeholder 2">
            <a:extLst>
              <a:ext uri="{FF2B5EF4-FFF2-40B4-BE49-F238E27FC236}">
                <a16:creationId xmlns:a16="http://schemas.microsoft.com/office/drawing/2014/main" id="{86A1997E-CD79-4C7F-95D8-36952489540B}"/>
              </a:ext>
            </a:extLst>
          </p:cNvPr>
          <p:cNvSpPr>
            <a:spLocks noGrp="1"/>
          </p:cNvSpPr>
          <p:nvPr>
            <p:ph type="body" sz="quarter" idx="13"/>
          </p:nvPr>
        </p:nvSpPr>
        <p:spPr>
          <a:xfrm>
            <a:off x="628650" y="2045413"/>
            <a:ext cx="7886700" cy="4191000"/>
          </a:xfrm>
        </p:spPr>
        <p:txBody>
          <a:bodyPr/>
          <a:lstStyle/>
          <a:p>
            <a:endParaRPr lang="en-GB"/>
          </a:p>
        </p:txBody>
      </p:sp>
      <p:pic>
        <p:nvPicPr>
          <p:cNvPr id="5" name="Picture 4">
            <a:extLst>
              <a:ext uri="{FF2B5EF4-FFF2-40B4-BE49-F238E27FC236}">
                <a16:creationId xmlns:a16="http://schemas.microsoft.com/office/drawing/2014/main" id="{C1B6410D-6988-4618-AEAB-14BD3D649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773285"/>
            <a:ext cx="9162342" cy="5090189"/>
          </a:xfrm>
          <a:prstGeom prst="rect">
            <a:avLst/>
          </a:prstGeom>
        </p:spPr>
      </p:pic>
    </p:spTree>
    <p:extLst>
      <p:ext uri="{BB962C8B-B14F-4D97-AF65-F5344CB8AC3E}">
        <p14:creationId xmlns:p14="http://schemas.microsoft.com/office/powerpoint/2010/main" val="2737167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E65A-2BB7-4C29-88D6-A5862B3D6480}"/>
              </a:ext>
            </a:extLst>
          </p:cNvPr>
          <p:cNvSpPr>
            <a:spLocks noGrp="1"/>
          </p:cNvSpPr>
          <p:nvPr>
            <p:ph type="title"/>
          </p:nvPr>
        </p:nvSpPr>
        <p:spPr/>
        <p:txBody>
          <a:bodyPr/>
          <a:lstStyle/>
          <a:p>
            <a:r>
              <a:rPr lang="en-GB" dirty="0"/>
              <a:t>Why use BEM?</a:t>
            </a:r>
          </a:p>
        </p:txBody>
      </p:sp>
      <p:sp>
        <p:nvSpPr>
          <p:cNvPr id="3" name="Text Placeholder 2">
            <a:extLst>
              <a:ext uri="{FF2B5EF4-FFF2-40B4-BE49-F238E27FC236}">
                <a16:creationId xmlns:a16="http://schemas.microsoft.com/office/drawing/2014/main" id="{F538B7A2-F7A3-4C8E-80FE-898BE6DC844F}"/>
              </a:ext>
            </a:extLst>
          </p:cNvPr>
          <p:cNvSpPr>
            <a:spLocks noGrp="1"/>
          </p:cNvSpPr>
          <p:nvPr>
            <p:ph type="body" sz="quarter" idx="13"/>
          </p:nvPr>
        </p:nvSpPr>
        <p:spPr>
          <a:xfrm>
            <a:off x="171833" y="1742884"/>
            <a:ext cx="5326841" cy="4682464"/>
          </a:xfrm>
        </p:spPr>
        <p:txBody>
          <a:bodyPr>
            <a:normAutofit/>
          </a:bodyPr>
          <a:lstStyle/>
          <a:p>
            <a:r>
              <a:rPr lang="en-GB" dirty="0"/>
              <a:t>Reduces the dimensionality of the problem from a 3D domain to a 2D manifold</a:t>
            </a:r>
          </a:p>
          <a:p>
            <a:pPr lvl="1"/>
            <a:r>
              <a:rPr lang="en-GB" dirty="0"/>
              <a:t>Discretisation is easier/faster</a:t>
            </a:r>
          </a:p>
          <a:p>
            <a:pPr lvl="1"/>
            <a:r>
              <a:rPr lang="en-GB" dirty="0"/>
              <a:t>The matrix system is smaller</a:t>
            </a:r>
          </a:p>
          <a:p>
            <a:r>
              <a:rPr lang="en-GB" dirty="0"/>
              <a:t>Radiation conditions at infinity automatically satisfied</a:t>
            </a:r>
          </a:p>
          <a:p>
            <a:r>
              <a:rPr lang="en-GB" dirty="0"/>
              <a:t>Can solve the full time-harmonic Maxwell problem without the need for any approximations</a:t>
            </a:r>
          </a:p>
          <a:p>
            <a:r>
              <a:rPr lang="en-GB" dirty="0"/>
              <a:t>Can handle complicated domains – ideal for complex shaped ice crystals</a:t>
            </a:r>
          </a:p>
        </p:txBody>
      </p:sp>
      <p:pic>
        <p:nvPicPr>
          <p:cNvPr id="5" name="Picture 4">
            <a:extLst>
              <a:ext uri="{FF2B5EF4-FFF2-40B4-BE49-F238E27FC236}">
                <a16:creationId xmlns:a16="http://schemas.microsoft.com/office/drawing/2014/main" id="{F097AEA1-5EC8-44D8-A416-B4EB50923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635" y="1825701"/>
            <a:ext cx="3403532" cy="4006978"/>
          </a:xfrm>
          <a:prstGeom prst="rect">
            <a:avLst/>
          </a:prstGeom>
        </p:spPr>
      </p:pic>
      <p:sp>
        <p:nvSpPr>
          <p:cNvPr id="6" name="Footer Placeholder 3">
            <a:extLst>
              <a:ext uri="{FF2B5EF4-FFF2-40B4-BE49-F238E27FC236}">
                <a16:creationId xmlns:a16="http://schemas.microsoft.com/office/drawing/2014/main" id="{7AC3513E-8AAD-45EF-B4C4-347F8E09BDF7}"/>
              </a:ext>
            </a:extLst>
          </p:cNvPr>
          <p:cNvSpPr>
            <a:spLocks noGrp="1"/>
          </p:cNvSpPr>
          <p:nvPr>
            <p:ph type="ftr" sz="quarter" idx="11"/>
          </p:nvPr>
        </p:nvSpPr>
        <p:spPr>
          <a:xfrm>
            <a:off x="171833" y="6160702"/>
            <a:ext cx="8343517" cy="664344"/>
          </a:xfrm>
        </p:spPr>
        <p:txBody>
          <a:bodyPr/>
          <a:lstStyle/>
          <a:p>
            <a:pPr algn="l"/>
            <a:r>
              <a:rPr lang="en-US" sz="1600" dirty="0">
                <a:solidFill>
                  <a:schemeClr val="tx1"/>
                </a:solidFill>
              </a:rPr>
              <a:t>Image taken from: Baran, Anthony J. "A review of the light scattering properties of cirrus." Journal of Quantitative Spectroscopy and Radiative Transfer 110.14-16 (2009): 1239-1260.</a:t>
            </a:r>
            <a:endParaRPr lang="en-GB" sz="1600" dirty="0">
              <a:solidFill>
                <a:schemeClr val="tx1"/>
              </a:solidFill>
            </a:endParaRPr>
          </a:p>
        </p:txBody>
      </p:sp>
    </p:spTree>
    <p:extLst>
      <p:ext uri="{BB962C8B-B14F-4D97-AF65-F5344CB8AC3E}">
        <p14:creationId xmlns:p14="http://schemas.microsoft.com/office/powerpoint/2010/main" val="553858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BEBC-A85B-49A9-BF80-21EF9BCDE157}"/>
              </a:ext>
            </a:extLst>
          </p:cNvPr>
          <p:cNvSpPr>
            <a:spLocks noGrp="1"/>
          </p:cNvSpPr>
          <p:nvPr>
            <p:ph type="title"/>
          </p:nvPr>
        </p:nvSpPr>
        <p:spPr/>
        <p:txBody>
          <a:bodyPr/>
          <a:lstStyle/>
          <a:p>
            <a:r>
              <a:rPr lang="en-GB" dirty="0"/>
              <a:t>Testing our method – X=10</a:t>
            </a:r>
          </a:p>
        </p:txBody>
      </p:sp>
      <p:sp>
        <p:nvSpPr>
          <p:cNvPr id="3" name="Text Placeholder 2">
            <a:extLst>
              <a:ext uri="{FF2B5EF4-FFF2-40B4-BE49-F238E27FC236}">
                <a16:creationId xmlns:a16="http://schemas.microsoft.com/office/drawing/2014/main" id="{86A1997E-CD79-4C7F-95D8-36952489540B}"/>
              </a:ext>
            </a:extLst>
          </p:cNvPr>
          <p:cNvSpPr>
            <a:spLocks noGrp="1"/>
          </p:cNvSpPr>
          <p:nvPr>
            <p:ph type="body" sz="quarter" idx="13"/>
          </p:nvPr>
        </p:nvSpPr>
        <p:spPr>
          <a:xfrm>
            <a:off x="628650" y="2045413"/>
            <a:ext cx="7886700" cy="4191000"/>
          </a:xfrm>
        </p:spPr>
        <p:txBody>
          <a:bodyPr/>
          <a:lstStyle/>
          <a:p>
            <a:endParaRPr lang="en-GB"/>
          </a:p>
        </p:txBody>
      </p:sp>
      <p:pic>
        <p:nvPicPr>
          <p:cNvPr id="5" name="Picture 4">
            <a:extLst>
              <a:ext uri="{FF2B5EF4-FFF2-40B4-BE49-F238E27FC236}">
                <a16:creationId xmlns:a16="http://schemas.microsoft.com/office/drawing/2014/main" id="{C1B6410D-6988-4618-AEAB-14BD3D649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1773285"/>
            <a:ext cx="9162340" cy="5090189"/>
          </a:xfrm>
          <a:prstGeom prst="rect">
            <a:avLst/>
          </a:prstGeom>
        </p:spPr>
      </p:pic>
    </p:spTree>
    <p:extLst>
      <p:ext uri="{BB962C8B-B14F-4D97-AF65-F5344CB8AC3E}">
        <p14:creationId xmlns:p14="http://schemas.microsoft.com/office/powerpoint/2010/main" val="3366082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0D061-4C0B-449E-84A0-4D22BEA1DBE2}"/>
              </a:ext>
            </a:extLst>
          </p:cNvPr>
          <p:cNvSpPr>
            <a:spLocks noGrp="1"/>
          </p:cNvSpPr>
          <p:nvPr>
            <p:ph type="title"/>
          </p:nvPr>
        </p:nvSpPr>
        <p:spPr/>
        <p:txBody>
          <a:bodyPr/>
          <a:lstStyle/>
          <a:p>
            <a:r>
              <a:rPr lang="en-GB" dirty="0"/>
              <a:t>Testing our method</a:t>
            </a:r>
          </a:p>
        </p:txBody>
      </p:sp>
      <p:sp>
        <p:nvSpPr>
          <p:cNvPr id="3" name="Text Placeholder 2">
            <a:extLst>
              <a:ext uri="{FF2B5EF4-FFF2-40B4-BE49-F238E27FC236}">
                <a16:creationId xmlns:a16="http://schemas.microsoft.com/office/drawing/2014/main" id="{A46BD787-9D42-4C69-A9DB-53B53F7D3E6B}"/>
              </a:ext>
            </a:extLst>
          </p:cNvPr>
          <p:cNvSpPr>
            <a:spLocks noGrp="1"/>
          </p:cNvSpPr>
          <p:nvPr>
            <p:ph type="body" sz="quarter" idx="13"/>
          </p:nvPr>
        </p:nvSpPr>
        <p:spPr>
          <a:xfrm>
            <a:off x="290199" y="1806898"/>
            <a:ext cx="8225151" cy="4911478"/>
          </a:xfrm>
        </p:spPr>
        <p:txBody>
          <a:bodyPr>
            <a:normAutofit fontScale="92500" lnSpcReduction="20000"/>
          </a:bodyPr>
          <a:lstStyle/>
          <a:p>
            <a:r>
              <a:rPr lang="en-US" dirty="0"/>
              <a:t>To obtain SSPs to within accuracies of 10% or so, (Liu, et al., 2008), using the discrete dipole approximation (DDA), found that 17 x 16 x 16 (4352) orientations were required to simulate random orientation. </a:t>
            </a:r>
          </a:p>
          <a:p>
            <a:r>
              <a:rPr lang="en-US" dirty="0"/>
              <a:t>With our method we can reduce the number of incident waves and rotations of the </a:t>
            </a:r>
            <a:r>
              <a:rPr lang="en-US" dirty="0" err="1"/>
              <a:t>polarisation</a:t>
            </a:r>
            <a:r>
              <a:rPr lang="en-US" dirty="0"/>
              <a:t> vectors needed depending on the size parameter of the aggregate. </a:t>
            </a:r>
          </a:p>
          <a:p>
            <a:r>
              <a:rPr lang="en-US" dirty="0"/>
              <a:t>To accurately compute the SSPs within accuracy of 1-5% we need</a:t>
            </a:r>
          </a:p>
          <a:p>
            <a:pPr lvl="1"/>
            <a:r>
              <a:rPr lang="en-US" dirty="0"/>
              <a:t>X&lt;1: 14 incident directions</a:t>
            </a:r>
          </a:p>
          <a:p>
            <a:pPr lvl="1"/>
            <a:r>
              <a:rPr lang="en-US" dirty="0"/>
              <a:t>1&lt;X&lt;3: 50 incident waves</a:t>
            </a:r>
          </a:p>
          <a:p>
            <a:pPr lvl="1"/>
            <a:r>
              <a:rPr lang="en-US" dirty="0"/>
              <a:t>3&lt;X&lt;5: 110 incident waves</a:t>
            </a:r>
          </a:p>
          <a:p>
            <a:pPr lvl="1"/>
            <a:r>
              <a:rPr lang="en-US" dirty="0"/>
              <a:t>5&lt;X&lt;8: 194 incident waves</a:t>
            </a:r>
          </a:p>
          <a:p>
            <a:pPr lvl="1"/>
            <a:r>
              <a:rPr lang="en-US" dirty="0"/>
              <a:t>8&lt;X&lt;10: 230 incident waves</a:t>
            </a:r>
          </a:p>
          <a:p>
            <a:pPr lvl="1"/>
            <a:r>
              <a:rPr lang="en-US" dirty="0"/>
              <a:t>X&gt;10: 302 incident waves</a:t>
            </a:r>
          </a:p>
          <a:p>
            <a:r>
              <a:rPr lang="en-US" dirty="0"/>
              <a:t>To obtain the phase matrix to 1-2% relative error we also need:</a:t>
            </a:r>
          </a:p>
          <a:p>
            <a:pPr lvl="1"/>
            <a:r>
              <a:rPr lang="en-US" dirty="0"/>
              <a:t>X&lt;1: 10 rotations of the </a:t>
            </a:r>
            <a:r>
              <a:rPr lang="en-US" dirty="0" err="1"/>
              <a:t>polarisation</a:t>
            </a:r>
            <a:r>
              <a:rPr lang="en-US" dirty="0"/>
              <a:t> vectors</a:t>
            </a:r>
          </a:p>
          <a:p>
            <a:pPr lvl="1"/>
            <a:r>
              <a:rPr lang="en-US" dirty="0"/>
              <a:t>1&lt;X&lt;24: 15 rotations of the </a:t>
            </a:r>
            <a:r>
              <a:rPr lang="en-US" dirty="0" err="1"/>
              <a:t>polarisation</a:t>
            </a:r>
            <a:r>
              <a:rPr lang="en-US" dirty="0"/>
              <a:t> vectors</a:t>
            </a:r>
          </a:p>
          <a:p>
            <a:pPr lvl="1"/>
            <a:r>
              <a:rPr lang="en-US" dirty="0"/>
              <a:t>X&gt;24: 20 rotations of the </a:t>
            </a:r>
            <a:r>
              <a:rPr lang="en-US" dirty="0" err="1"/>
              <a:t>polarisation</a:t>
            </a:r>
            <a:r>
              <a:rPr lang="en-US" dirty="0"/>
              <a:t> vectors </a:t>
            </a:r>
            <a:endParaRPr lang="en-GB" dirty="0"/>
          </a:p>
        </p:txBody>
      </p:sp>
    </p:spTree>
    <p:extLst>
      <p:ext uri="{BB962C8B-B14F-4D97-AF65-F5344CB8AC3E}">
        <p14:creationId xmlns:p14="http://schemas.microsoft.com/office/powerpoint/2010/main" val="1891665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42116CF-7189-406D-8A2C-A873C887C9A6}"/>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36462013-6278-4488-ADE3-09E7EEEE410D}"/>
              </a:ext>
            </a:extLst>
          </p:cNvPr>
          <p:cNvPicPr/>
          <p:nvPr/>
        </p:nvPicPr>
        <p:blipFill>
          <a:blip r:embed="rId2"/>
          <a:stretch>
            <a:fill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A089611F-C86A-4837-9EA4-4680DBA5B687}"/>
              </a:ext>
            </a:extLst>
          </p:cNvPr>
          <p:cNvSpPr/>
          <p:nvPr/>
        </p:nvSpPr>
        <p:spPr>
          <a:xfrm>
            <a:off x="9378" y="2836978"/>
            <a:ext cx="9144000" cy="3193366"/>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p:txBody>
      </p:sp>
      <p:sp>
        <p:nvSpPr>
          <p:cNvPr id="6" name="TextBox 5">
            <a:extLst>
              <a:ext uri="{FF2B5EF4-FFF2-40B4-BE49-F238E27FC236}">
                <a16:creationId xmlns:a16="http://schemas.microsoft.com/office/drawing/2014/main" id="{97EAD530-C1DE-480A-A505-E61584CCDE37}"/>
              </a:ext>
            </a:extLst>
          </p:cNvPr>
          <p:cNvSpPr txBox="1"/>
          <p:nvPr/>
        </p:nvSpPr>
        <p:spPr>
          <a:xfrm>
            <a:off x="0" y="3851891"/>
            <a:ext cx="9242474" cy="523220"/>
          </a:xfrm>
          <a:prstGeom prst="rect">
            <a:avLst/>
          </a:prstGeom>
          <a:noFill/>
        </p:spPr>
        <p:txBody>
          <a:bodyPr wrap="square" rtlCol="0">
            <a:spAutoFit/>
          </a:bodyPr>
          <a:lstStyle/>
          <a:p>
            <a:pPr algn="ctr"/>
            <a:r>
              <a:rPr lang="en-GB" sz="2800" dirty="0"/>
              <a:t>Part III: Scattering by inhomogeneous particles</a:t>
            </a:r>
          </a:p>
        </p:txBody>
      </p:sp>
      <p:sp>
        <p:nvSpPr>
          <p:cNvPr id="7" name="TextBox 6">
            <a:extLst>
              <a:ext uri="{FF2B5EF4-FFF2-40B4-BE49-F238E27FC236}">
                <a16:creationId xmlns:a16="http://schemas.microsoft.com/office/drawing/2014/main" id="{B359964A-99FF-4F94-9069-95A135E03927}"/>
              </a:ext>
            </a:extLst>
          </p:cNvPr>
          <p:cNvSpPr txBox="1"/>
          <p:nvPr/>
        </p:nvSpPr>
        <p:spPr>
          <a:xfrm>
            <a:off x="0" y="5013012"/>
            <a:ext cx="8389035" cy="954107"/>
          </a:xfrm>
          <a:prstGeom prst="rect">
            <a:avLst/>
          </a:prstGeom>
          <a:noFill/>
        </p:spPr>
        <p:txBody>
          <a:bodyPr wrap="square" rtlCol="0">
            <a:spAutoFit/>
          </a:bodyPr>
          <a:lstStyle/>
          <a:p>
            <a:r>
              <a:rPr lang="en-US" sz="1400" dirty="0"/>
              <a:t>Antigoni Kleanthous, University College London, UK</a:t>
            </a:r>
          </a:p>
          <a:p>
            <a:r>
              <a:rPr lang="en-US" sz="1400" dirty="0"/>
              <a:t>Timo </a:t>
            </a:r>
            <a:r>
              <a:rPr lang="en-US" sz="1400" dirty="0" err="1"/>
              <a:t>Betcke</a:t>
            </a:r>
            <a:r>
              <a:rPr lang="en-US" sz="1400" dirty="0"/>
              <a:t>, University College London, UK</a:t>
            </a:r>
          </a:p>
          <a:p>
            <a:r>
              <a:rPr lang="en-US" sz="1400" dirty="0"/>
              <a:t>David Hewett, University College London, UK</a:t>
            </a:r>
          </a:p>
          <a:p>
            <a:r>
              <a:rPr lang="en-GB" sz="1400" dirty="0"/>
              <a:t>Anthony Baran, The Met Office, UK &amp; University of Hertfordshire, UK</a:t>
            </a:r>
          </a:p>
        </p:txBody>
      </p:sp>
    </p:spTree>
    <p:extLst>
      <p:ext uri="{BB962C8B-B14F-4D97-AF65-F5344CB8AC3E}">
        <p14:creationId xmlns:p14="http://schemas.microsoft.com/office/powerpoint/2010/main" val="187904230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15B1-D973-4350-A9B5-B195F891CEA1}"/>
              </a:ext>
            </a:extLst>
          </p:cNvPr>
          <p:cNvSpPr>
            <a:spLocks noGrp="1"/>
          </p:cNvSpPr>
          <p:nvPr>
            <p:ph type="title"/>
          </p:nvPr>
        </p:nvSpPr>
        <p:spPr/>
        <p:txBody>
          <a:bodyPr/>
          <a:lstStyle/>
          <a:p>
            <a:r>
              <a:rPr lang="en-GB" dirty="0"/>
              <a:t>Inhomogeneous scatterers</a:t>
            </a:r>
          </a:p>
        </p:txBody>
      </p:sp>
      <p:sp>
        <p:nvSpPr>
          <p:cNvPr id="3" name="Text Placeholder 2">
            <a:extLst>
              <a:ext uri="{FF2B5EF4-FFF2-40B4-BE49-F238E27FC236}">
                <a16:creationId xmlns:a16="http://schemas.microsoft.com/office/drawing/2014/main" id="{2A125B34-2810-4774-93EA-1CE785F369F6}"/>
              </a:ext>
            </a:extLst>
          </p:cNvPr>
          <p:cNvSpPr>
            <a:spLocks noGrp="1"/>
          </p:cNvSpPr>
          <p:nvPr>
            <p:ph type="body" sz="quarter" idx="13"/>
          </p:nvPr>
        </p:nvSpPr>
        <p:spPr/>
        <p:txBody>
          <a:bodyPr/>
          <a:lstStyle/>
          <a:p>
            <a:r>
              <a:rPr lang="en-GB" dirty="0"/>
              <a:t>The boundary integral formulation and preconditioning can be easily extended to simulate scattering by inhomogeneous scatterers</a:t>
            </a:r>
          </a:p>
          <a:p>
            <a:pPr lvl="1"/>
            <a:r>
              <a:rPr lang="en-GB" dirty="0"/>
              <a:t>Hexagonal columns with air bubbles</a:t>
            </a:r>
          </a:p>
          <a:p>
            <a:pPr lvl="1"/>
            <a:r>
              <a:rPr lang="en-GB" dirty="0"/>
              <a:t>Ice crystal in a liquid droplet</a:t>
            </a:r>
          </a:p>
        </p:txBody>
      </p:sp>
      <p:pic>
        <p:nvPicPr>
          <p:cNvPr id="7" name="Picture 6">
            <a:extLst>
              <a:ext uri="{FF2B5EF4-FFF2-40B4-BE49-F238E27FC236}">
                <a16:creationId xmlns:a16="http://schemas.microsoft.com/office/drawing/2014/main" id="{3762F5D9-F41B-4E5E-8FAA-EEBE5B4F0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645" y="2774098"/>
            <a:ext cx="2416993" cy="3330904"/>
          </a:xfrm>
          <a:prstGeom prst="rect">
            <a:avLst/>
          </a:prstGeom>
        </p:spPr>
      </p:pic>
      <p:sp>
        <p:nvSpPr>
          <p:cNvPr id="8" name="Footer Placeholder 3">
            <a:extLst>
              <a:ext uri="{FF2B5EF4-FFF2-40B4-BE49-F238E27FC236}">
                <a16:creationId xmlns:a16="http://schemas.microsoft.com/office/drawing/2014/main" id="{BCAED350-D207-4128-A63E-2011F7C928C6}"/>
              </a:ext>
            </a:extLst>
          </p:cNvPr>
          <p:cNvSpPr>
            <a:spLocks noGrp="1"/>
          </p:cNvSpPr>
          <p:nvPr>
            <p:ph type="ftr" sz="quarter" idx="11"/>
          </p:nvPr>
        </p:nvSpPr>
        <p:spPr>
          <a:xfrm>
            <a:off x="628650" y="6022995"/>
            <a:ext cx="7886700" cy="698482"/>
          </a:xfrm>
        </p:spPr>
        <p:txBody>
          <a:bodyPr/>
          <a:lstStyle/>
          <a:p>
            <a:pPr algn="l"/>
            <a:r>
              <a:rPr lang="en-US" sz="1600" dirty="0">
                <a:solidFill>
                  <a:schemeClr val="tx1"/>
                </a:solidFill>
              </a:rPr>
              <a:t>C.‐</a:t>
            </a:r>
            <a:r>
              <a:rPr lang="en-US" sz="1600" dirty="0" err="1">
                <a:solidFill>
                  <a:schemeClr val="tx1"/>
                </a:solidFill>
              </a:rPr>
              <a:t>Labonnote</a:t>
            </a:r>
            <a:r>
              <a:rPr lang="en-US" sz="1600" dirty="0">
                <a:solidFill>
                  <a:schemeClr val="tx1"/>
                </a:solidFill>
              </a:rPr>
              <a:t>, Laurent, et al. "Polarized light scattering by inhomogeneous hexagonal monocrystals: Validation with ADEOS‐POLDER measurements." Journal of Geophysical Research: Atmospheres 106.D11 (2001): 12139-12153.</a:t>
            </a:r>
            <a:endParaRPr lang="en-GB" sz="1600" dirty="0">
              <a:solidFill>
                <a:schemeClr val="tx1"/>
              </a:solidFill>
            </a:endParaRPr>
          </a:p>
        </p:txBody>
      </p:sp>
    </p:spTree>
    <p:extLst>
      <p:ext uri="{BB962C8B-B14F-4D97-AF65-F5344CB8AC3E}">
        <p14:creationId xmlns:p14="http://schemas.microsoft.com/office/powerpoint/2010/main" val="3513469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4DCE4-424C-4059-8DB2-D01566735C04}"/>
              </a:ext>
            </a:extLst>
          </p:cNvPr>
          <p:cNvSpPr>
            <a:spLocks noGrp="1"/>
          </p:cNvSpPr>
          <p:nvPr>
            <p:ph type="title"/>
          </p:nvPr>
        </p:nvSpPr>
        <p:spPr/>
        <p:txBody>
          <a:bodyPr/>
          <a:lstStyle/>
          <a:p>
            <a:endParaRPr lang="en-GB" dirty="0"/>
          </a:p>
        </p:txBody>
      </p:sp>
      <p:sp>
        <p:nvSpPr>
          <p:cNvPr id="3" name="Text Placeholder 2">
            <a:extLst>
              <a:ext uri="{FF2B5EF4-FFF2-40B4-BE49-F238E27FC236}">
                <a16:creationId xmlns:a16="http://schemas.microsoft.com/office/drawing/2014/main" id="{B49DD973-F36E-4F8A-84CB-EFB3DEE569D1}"/>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4966CD83-8429-4C78-89D5-6A30B9C4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pic>
        <p:nvPicPr>
          <p:cNvPr id="6" name="Picture 5">
            <a:extLst>
              <a:ext uri="{FF2B5EF4-FFF2-40B4-BE49-F238E27FC236}">
                <a16:creationId xmlns:a16="http://schemas.microsoft.com/office/drawing/2014/main" id="{EE64A801-316E-4386-BD2B-5E952D3A6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57501" y="2857499"/>
            <a:ext cx="6858000" cy="1143001"/>
          </a:xfrm>
          <a:prstGeom prst="rect">
            <a:avLst/>
          </a:prstGeom>
        </p:spPr>
      </p:pic>
      <p:pic>
        <p:nvPicPr>
          <p:cNvPr id="7" name="Picture 6">
            <a:extLst>
              <a:ext uri="{FF2B5EF4-FFF2-40B4-BE49-F238E27FC236}">
                <a16:creationId xmlns:a16="http://schemas.microsoft.com/office/drawing/2014/main" id="{CE75B5B1-0AA0-4328-9DEE-5F3C4F169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143500" y="2857499"/>
            <a:ext cx="6858000" cy="1143002"/>
          </a:xfrm>
          <a:prstGeom prst="rect">
            <a:avLst/>
          </a:prstGeom>
        </p:spPr>
      </p:pic>
    </p:spTree>
    <p:extLst>
      <p:ext uri="{BB962C8B-B14F-4D97-AF65-F5344CB8AC3E}">
        <p14:creationId xmlns:p14="http://schemas.microsoft.com/office/powerpoint/2010/main" val="3664202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C5F6-B58B-443B-910A-FCD14FEA3789}"/>
              </a:ext>
            </a:extLst>
          </p:cNvPr>
          <p:cNvSpPr>
            <a:spLocks noGrp="1"/>
          </p:cNvSpPr>
          <p:nvPr>
            <p:ph type="title"/>
          </p:nvPr>
        </p:nvSpPr>
        <p:spPr/>
        <p:txBody>
          <a:bodyPr/>
          <a:lstStyle/>
          <a:p>
            <a:r>
              <a:rPr lang="en-GB" dirty="0"/>
              <a:t>Future Steps	</a:t>
            </a:r>
          </a:p>
        </p:txBody>
      </p:sp>
      <p:sp>
        <p:nvSpPr>
          <p:cNvPr id="3" name="Text Placeholder 2">
            <a:extLst>
              <a:ext uri="{FF2B5EF4-FFF2-40B4-BE49-F238E27FC236}">
                <a16:creationId xmlns:a16="http://schemas.microsoft.com/office/drawing/2014/main" id="{F5E4B8EF-A98B-45BA-8133-D775104AD387}"/>
              </a:ext>
            </a:extLst>
          </p:cNvPr>
          <p:cNvSpPr>
            <a:spLocks noGrp="1"/>
          </p:cNvSpPr>
          <p:nvPr>
            <p:ph type="body" sz="quarter" idx="13"/>
          </p:nvPr>
        </p:nvSpPr>
        <p:spPr/>
        <p:txBody>
          <a:bodyPr/>
          <a:lstStyle/>
          <a:p>
            <a:r>
              <a:rPr lang="en-GB" dirty="0"/>
              <a:t>Complete simulations for the database to include phase matrix calculations</a:t>
            </a:r>
          </a:p>
          <a:p>
            <a:r>
              <a:rPr lang="en-GB" dirty="0"/>
              <a:t>Time permitting, explore scattering by inhomogeneous scatterers </a:t>
            </a:r>
          </a:p>
        </p:txBody>
      </p:sp>
    </p:spTree>
    <p:extLst>
      <p:ext uri="{BB962C8B-B14F-4D97-AF65-F5344CB8AC3E}">
        <p14:creationId xmlns:p14="http://schemas.microsoft.com/office/powerpoint/2010/main" val="1174049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E48F-4711-4993-AB2C-6E6F9327720B}"/>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DC0EE9C-7D3D-40FE-86C5-D76A026CDC33}"/>
              </a:ext>
            </a:extLst>
          </p:cNvPr>
          <p:cNvSpPr>
            <a:spLocks noGrp="1"/>
          </p:cNvSpPr>
          <p:nvPr>
            <p:ph type="body" sz="quarter" idx="13"/>
          </p:nvPr>
        </p:nvSpPr>
        <p:spPr/>
        <p:txBody>
          <a:bodyPr/>
          <a:lstStyle/>
          <a:p>
            <a:endParaRPr lang="en-GB"/>
          </a:p>
        </p:txBody>
      </p:sp>
      <p:pic>
        <p:nvPicPr>
          <p:cNvPr id="7" name="Picture 6">
            <a:extLst>
              <a:ext uri="{FF2B5EF4-FFF2-40B4-BE49-F238E27FC236}">
                <a16:creationId xmlns:a16="http://schemas.microsoft.com/office/drawing/2014/main" id="{20284CE2-214D-49B3-A0B9-5CFDC3897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97" y="0"/>
            <a:ext cx="9478194" cy="6858000"/>
          </a:xfrm>
          <a:prstGeom prst="rect">
            <a:avLst/>
          </a:prstGeom>
        </p:spPr>
      </p:pic>
    </p:spTree>
    <p:extLst>
      <p:ext uri="{BB962C8B-B14F-4D97-AF65-F5344CB8AC3E}">
        <p14:creationId xmlns:p14="http://schemas.microsoft.com/office/powerpoint/2010/main" val="194131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EB3E-A5BA-4E59-A2C5-5271A1FE4874}"/>
              </a:ext>
            </a:extLst>
          </p:cNvPr>
          <p:cNvSpPr>
            <a:spLocks noGrp="1"/>
          </p:cNvSpPr>
          <p:nvPr>
            <p:ph type="title"/>
          </p:nvPr>
        </p:nvSpPr>
        <p:spPr/>
        <p:txBody>
          <a:bodyPr>
            <a:normAutofit/>
          </a:bodyPr>
          <a:lstStyle/>
          <a:p>
            <a:r>
              <a:rPr lang="en-GB" sz="4000" b="1" dirty="0">
                <a:solidFill>
                  <a:schemeClr val="bg1"/>
                </a:solidFill>
              </a:rPr>
              <a:t>The scattering problem</a:t>
            </a:r>
          </a:p>
        </p:txBody>
      </p:sp>
      <p:pic>
        <p:nvPicPr>
          <p:cNvPr id="14" name="Picture Placeholder 13">
            <a:extLst>
              <a:ext uri="{FF2B5EF4-FFF2-40B4-BE49-F238E27FC236}">
                <a16:creationId xmlns:a16="http://schemas.microsoft.com/office/drawing/2014/main" id="{B1C3DD5B-57EE-4C5C-9523-EACE0428F20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880" t="-9508" r="880" b="-9508"/>
          <a:stretch/>
        </p:blipFill>
        <p:spPr>
          <a:xfrm>
            <a:off x="682790" y="2061359"/>
            <a:ext cx="7886700" cy="4027487"/>
          </a:xfrm>
        </p:spPr>
      </p:pic>
    </p:spTree>
    <p:extLst>
      <p:ext uri="{BB962C8B-B14F-4D97-AF65-F5344CB8AC3E}">
        <p14:creationId xmlns:p14="http://schemas.microsoft.com/office/powerpoint/2010/main" val="2027811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5C78-F02C-410C-AB0B-BB3778BFC38F}"/>
              </a:ext>
            </a:extLst>
          </p:cNvPr>
          <p:cNvSpPr>
            <a:spLocks noGrp="1"/>
          </p:cNvSpPr>
          <p:nvPr>
            <p:ph type="title"/>
          </p:nvPr>
        </p:nvSpPr>
        <p:spPr/>
        <p:txBody>
          <a:bodyPr/>
          <a:lstStyle/>
          <a:p>
            <a:r>
              <a:rPr lang="en-GB" dirty="0"/>
              <a:t>The scattering problem</a:t>
            </a:r>
          </a:p>
        </p:txBody>
      </p:sp>
      <p:sp>
        <p:nvSpPr>
          <p:cNvPr id="3" name="Text Placeholder 2">
            <a:extLst>
              <a:ext uri="{FF2B5EF4-FFF2-40B4-BE49-F238E27FC236}">
                <a16:creationId xmlns:a16="http://schemas.microsoft.com/office/drawing/2014/main" id="{CB3D53F7-1A26-47CD-A83C-FEFB0E544011}"/>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0895A78A-56A2-42F1-B4F0-6B0D47177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 y="1908097"/>
            <a:ext cx="9122244" cy="3041806"/>
          </a:xfrm>
          <a:prstGeom prst="rect">
            <a:avLst/>
          </a:prstGeom>
        </p:spPr>
      </p:pic>
    </p:spTree>
    <p:extLst>
      <p:ext uri="{BB962C8B-B14F-4D97-AF65-F5344CB8AC3E}">
        <p14:creationId xmlns:p14="http://schemas.microsoft.com/office/powerpoint/2010/main" val="325228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CC93-990C-44F0-A9D0-F6EE9F77E9E6}"/>
              </a:ext>
            </a:extLst>
          </p:cNvPr>
          <p:cNvSpPr>
            <a:spLocks noGrp="1"/>
          </p:cNvSpPr>
          <p:nvPr>
            <p:ph type="title"/>
          </p:nvPr>
        </p:nvSpPr>
        <p:spPr/>
        <p:txBody>
          <a:bodyPr/>
          <a:lstStyle/>
          <a:p>
            <a:r>
              <a:rPr lang="en-GB" dirty="0"/>
              <a:t>The scattering problem</a:t>
            </a:r>
          </a:p>
        </p:txBody>
      </p:sp>
      <p:sp>
        <p:nvSpPr>
          <p:cNvPr id="3" name="Text Placeholder 2">
            <a:extLst>
              <a:ext uri="{FF2B5EF4-FFF2-40B4-BE49-F238E27FC236}">
                <a16:creationId xmlns:a16="http://schemas.microsoft.com/office/drawing/2014/main" id="{D5EECD44-2C0B-48B6-B59C-59D6BF893646}"/>
              </a:ext>
            </a:extLst>
          </p:cNvPr>
          <p:cNvSpPr>
            <a:spLocks noGrp="1"/>
          </p:cNvSpPr>
          <p:nvPr>
            <p:ph type="body" sz="quarter" idx="13"/>
          </p:nvPr>
        </p:nvSpPr>
        <p:spPr/>
        <p:txBody>
          <a:bodyPr/>
          <a:lstStyle/>
          <a:p>
            <a:endParaRPr lang="en-GB"/>
          </a:p>
        </p:txBody>
      </p:sp>
      <p:pic>
        <p:nvPicPr>
          <p:cNvPr id="5" name="Picture 4">
            <a:extLst>
              <a:ext uri="{FF2B5EF4-FFF2-40B4-BE49-F238E27FC236}">
                <a16:creationId xmlns:a16="http://schemas.microsoft.com/office/drawing/2014/main" id="{EB61B0AD-DB98-456D-92D4-162E08AB6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7062"/>
            <a:ext cx="9144000" cy="3063875"/>
          </a:xfrm>
          <a:prstGeom prst="rect">
            <a:avLst/>
          </a:prstGeom>
        </p:spPr>
      </p:pic>
    </p:spTree>
    <p:extLst>
      <p:ext uri="{BB962C8B-B14F-4D97-AF65-F5344CB8AC3E}">
        <p14:creationId xmlns:p14="http://schemas.microsoft.com/office/powerpoint/2010/main" val="4155639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48F9B-047B-497D-9D27-5A2AF69C8F6D}"/>
              </a:ext>
            </a:extLst>
          </p:cNvPr>
          <p:cNvSpPr>
            <a:spLocks noGrp="1"/>
          </p:cNvSpPr>
          <p:nvPr>
            <p:ph type="title"/>
          </p:nvPr>
        </p:nvSpPr>
        <p:spPr/>
        <p:txBody>
          <a:bodyPr/>
          <a:lstStyle/>
          <a:p>
            <a:r>
              <a:rPr lang="en-GB" dirty="0"/>
              <a:t>The PMCHWT formulation</a:t>
            </a:r>
          </a:p>
        </p:txBody>
      </p:sp>
      <p:sp>
        <p:nvSpPr>
          <p:cNvPr id="3" name="Text Placeholder 2">
            <a:extLst>
              <a:ext uri="{FF2B5EF4-FFF2-40B4-BE49-F238E27FC236}">
                <a16:creationId xmlns:a16="http://schemas.microsoft.com/office/drawing/2014/main" id="{B6B296C3-F0D1-4AF0-A395-58D3D5CDFA0D}"/>
              </a:ext>
            </a:extLst>
          </p:cNvPr>
          <p:cNvSpPr>
            <a:spLocks noGrp="1"/>
          </p:cNvSpPr>
          <p:nvPr>
            <p:ph type="body" sz="quarter" idx="13"/>
          </p:nvPr>
        </p:nvSpPr>
        <p:spPr/>
        <p:txBody>
          <a:bodyPr/>
          <a:lstStyle/>
          <a:p>
            <a:endParaRPr lang="en-GB"/>
          </a:p>
        </p:txBody>
      </p:sp>
      <p:pic>
        <p:nvPicPr>
          <p:cNvPr id="7" name="Picture 6">
            <a:extLst>
              <a:ext uri="{FF2B5EF4-FFF2-40B4-BE49-F238E27FC236}">
                <a16:creationId xmlns:a16="http://schemas.microsoft.com/office/drawing/2014/main" id="{0A1422A4-50B8-4F42-9E79-01777C2A7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1924"/>
            <a:ext cx="9144000" cy="5462733"/>
          </a:xfrm>
          <a:prstGeom prst="rect">
            <a:avLst/>
          </a:prstGeom>
        </p:spPr>
      </p:pic>
    </p:spTree>
    <p:extLst>
      <p:ext uri="{BB962C8B-B14F-4D97-AF65-F5344CB8AC3E}">
        <p14:creationId xmlns:p14="http://schemas.microsoft.com/office/powerpoint/2010/main" val="435079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TotalTime>
  <Words>2290</Words>
  <Application>Microsoft Office PowerPoint</Application>
  <PresentationFormat>On-screen Show (4:3)</PresentationFormat>
  <Paragraphs>191</Paragraphs>
  <Slides>45</Slides>
  <Notes>13</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The Boundary Element Method (BEM)</vt:lpstr>
      <vt:lpstr>Why use BEM?</vt:lpstr>
      <vt:lpstr>PowerPoint Presentation</vt:lpstr>
      <vt:lpstr>The scattering problem</vt:lpstr>
      <vt:lpstr>The scattering problem</vt:lpstr>
      <vt:lpstr>The scattering problem</vt:lpstr>
      <vt:lpstr>The PMCHWT formulation</vt:lpstr>
      <vt:lpstr>Calderón Preconditioning</vt:lpstr>
      <vt:lpstr>Accelerated Preconditioning</vt:lpstr>
      <vt:lpstr>Accelerated Preconditioning</vt:lpstr>
      <vt:lpstr>Accelerated Preconditioning</vt:lpstr>
      <vt:lpstr>Accelerated Preconditioning</vt:lpstr>
      <vt:lpstr>Accelerated Preconditioning: operator-based approach</vt:lpstr>
      <vt:lpstr>PowerPoint Presentation</vt:lpstr>
      <vt:lpstr>Accelerated Preconditioning: implementation</vt:lpstr>
      <vt:lpstr>PowerPoint Presentation</vt:lpstr>
      <vt:lpstr>Accelerated Preconditioning</vt:lpstr>
      <vt:lpstr>Accelerated Preconditioning – 50GHz</vt:lpstr>
      <vt:lpstr>Accelerated Preconditioning – 183GHz</vt:lpstr>
      <vt:lpstr>Accelerated Preconditioning – 325GHz</vt:lpstr>
      <vt:lpstr>Accelerated Preconditioning – 664GHz</vt:lpstr>
      <vt:lpstr>PowerPoint Presentation</vt:lpstr>
      <vt:lpstr>PowerPoint Presentation</vt:lpstr>
      <vt:lpstr>The database</vt:lpstr>
      <vt:lpstr>The microphysical model</vt:lpstr>
      <vt:lpstr>The microphysical model</vt:lpstr>
      <vt:lpstr>The microphysical model</vt:lpstr>
      <vt:lpstr>The microphysical model</vt:lpstr>
      <vt:lpstr>The microphysical model</vt:lpstr>
      <vt:lpstr>The microphysical model</vt:lpstr>
      <vt:lpstr>The microphysical model</vt:lpstr>
      <vt:lpstr>Simulating random orientation</vt:lpstr>
      <vt:lpstr>Simulating random orientation</vt:lpstr>
      <vt:lpstr>Testing our method  </vt:lpstr>
      <vt:lpstr>Testing our method – X=0.05</vt:lpstr>
      <vt:lpstr>Testing our method – X=1</vt:lpstr>
      <vt:lpstr>Testing our method – X=5</vt:lpstr>
      <vt:lpstr>Testing our method – X=10</vt:lpstr>
      <vt:lpstr>Testing our method</vt:lpstr>
      <vt:lpstr>PowerPoint Presentation</vt:lpstr>
      <vt:lpstr>Inhomogeneous scatterers</vt:lpstr>
      <vt:lpstr>PowerPoint Presentation</vt:lpstr>
      <vt:lpstr>Future Steps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antigoni kleanthous</dc:creator>
  <cp:lastModifiedBy>Antigoni Kleanthous</cp:lastModifiedBy>
  <cp:revision>55</cp:revision>
  <dcterms:created xsi:type="dcterms:W3CDTF">2019-07-13T10:37:21Z</dcterms:created>
  <dcterms:modified xsi:type="dcterms:W3CDTF">2021-03-12T09:33:33Z</dcterms:modified>
</cp:coreProperties>
</file>